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8.xml" ContentType="application/vnd.openxmlformats-officedocument.presentationml.notesSlide+xml"/>
  <Override PartName="/ppt/charts/chart5.xml" ContentType="application/vnd.openxmlformats-officedocument.drawingml.chart+xml"/>
  <Override PartName="/ppt/drawings/drawing2.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6.xml" ContentType="application/vnd.openxmlformats-officedocument.drawingml.chart+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16"/>
  </p:notesMasterIdLst>
  <p:handoutMasterIdLst>
    <p:handoutMasterId r:id="rId17"/>
  </p:handoutMasterIdLst>
  <p:sldIdLst>
    <p:sldId id="1710" r:id="rId2"/>
    <p:sldId id="257" r:id="rId3"/>
    <p:sldId id="1720" r:id="rId4"/>
    <p:sldId id="1722" r:id="rId5"/>
    <p:sldId id="1723" r:id="rId6"/>
    <p:sldId id="1712" r:id="rId7"/>
    <p:sldId id="1713" r:id="rId8"/>
    <p:sldId id="1726" r:id="rId9"/>
    <p:sldId id="1716" r:id="rId10"/>
    <p:sldId id="1721" r:id="rId11"/>
    <p:sldId id="1725" r:id="rId12"/>
    <p:sldId id="1724" r:id="rId13"/>
    <p:sldId id="1714" r:id="rId14"/>
    <p:sldId id="1715"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ront page" id="{F4560B56-DE6A-B943-B363-524756E94B9F}">
          <p14:sldIdLst>
            <p14:sldId id="1710"/>
            <p14:sldId id="257"/>
            <p14:sldId id="1720"/>
            <p14:sldId id="1722"/>
            <p14:sldId id="1723"/>
            <p14:sldId id="1712"/>
            <p14:sldId id="1713"/>
            <p14:sldId id="1726"/>
            <p14:sldId id="1716"/>
            <p14:sldId id="1721"/>
            <p14:sldId id="1725"/>
            <p14:sldId id="1724"/>
            <p14:sldId id="1714"/>
            <p14:sldId id="1715"/>
          </p14:sldIdLst>
        </p14:section>
        <p14:section name="Background and Motivation" id="{AB5DCC16-C03C-3B48-AD31-AA367A2FD258}">
          <p14:sldIdLst/>
        </p14:section>
        <p14:section name="Research" id="{A2D55829-B903-CF43-A125-417E0F7017C6}">
          <p14:sldIdLst/>
        </p14:section>
        <p14:section name="Results" id="{81318E92-0ACB-434C-87F4-2C4042BBF35E}">
          <p14:sldIdLst/>
        </p14:section>
        <p14:section name="Discussion" id="{22B9D3BB-8C7A-42CD-8F7B-0A32F75F1765}">
          <p14:sldIdLst/>
        </p14:section>
        <p14:section name="Conclusion" id="{567B1BD3-F492-0B41-A8E3-598F90A9323D}">
          <p14:sldIdLst/>
        </p14:section>
        <p14:section name="Bonus slides" id="{4C9E168F-9DDE-F94B-A1F3-6DB24D348ED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F54934-D715-F194-E2B0-52BB20E31A4B}" name="Anandayuvaraj, Dharun Rajkkumar" initials="ADR" userId="Anandayuvaraj, Dharun Rajkkumar" providerId="None"/>
  <p188:author id="{5BB5E135-98E7-5772-B586-AE35DDD0882B}" name="Guest User" initials="GU" userId="S::urn:spo:anon#f6ebefc201ff287dee6461537898ec57c0c0061b2d05194fd05cd6ef849e9d90::" providerId="AD"/>
  <p188:author id="{856BE3C1-7BB8-71DA-5D15-BE09CD999183}" name="Guest User" initials="GU" userId="S::urn:spo:anon#3083ff0b9bf684d251096920d6dc162e06a111e52aa8330a796130226de5c30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andayuvaraj, Dharun Rajkkumar" initials="ADR" lastIdx="1" clrIdx="0">
    <p:extLst>
      <p:ext uri="{19B8F6BF-5375-455C-9EA6-DF929625EA0E}">
        <p15:presenceInfo xmlns:p15="http://schemas.microsoft.com/office/powerpoint/2012/main" userId="Anandayuvaraj, Dharun Rajkkumar" providerId="None"/>
      </p:ext>
    </p:extLst>
  </p:cmAuthor>
  <p:cmAuthor id="2" name="Davis, James C" initials="JD" lastIdx="14" clrIdx="1">
    <p:extLst>
      <p:ext uri="{19B8F6BF-5375-455C-9EA6-DF929625EA0E}">
        <p15:presenceInfo xmlns:p15="http://schemas.microsoft.com/office/powerpoint/2012/main" userId="S::davisjam@purdue.edu::84778d94-b1cc-4a48-87ce-749e1d7d6e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57A8"/>
    <a:srgbClr val="37A794"/>
    <a:srgbClr val="E244EA"/>
    <a:srgbClr val="CC99FF"/>
    <a:srgbClr val="DD6B7F"/>
    <a:srgbClr val="C2EFBA"/>
    <a:srgbClr val="AFD7ED"/>
    <a:srgbClr val="F5C869"/>
    <a:srgbClr val="D4F3F3"/>
    <a:srgbClr val="EEB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CC5CB5-D45C-9BC1-C17F-BAD00887524F}" v="2" dt="2026-04-14T14:35:21.6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4883" autoAdjust="0"/>
    <p:restoredTop sz="72214" autoAdjust="0"/>
  </p:normalViewPr>
  <p:slideViewPr>
    <p:cSldViewPr snapToGrid="0" snapToObjects="1">
      <p:cViewPr>
        <p:scale>
          <a:sx n="117" d="100"/>
          <a:sy n="117" d="100"/>
        </p:scale>
        <p:origin x="144" y="-82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58" d="100"/>
          <a:sy n="58" d="100"/>
        </p:scale>
        <p:origin x="2285" y="35"/>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C Davis" userId="S::davisjam@purdue.edu::84778d94-b1cc-4a48-87ce-749e1d7d6e72" providerId="AD" clId="Web-{69CC5CB5-D45C-9BC1-C17F-BAD00887524F}"/>
    <pc:docChg chg="addSld delSld modSld modSection">
      <pc:chgData name="James C Davis" userId="S::davisjam@purdue.edu::84778d94-b1cc-4a48-87ce-749e1d7d6e72" providerId="AD" clId="Web-{69CC5CB5-D45C-9BC1-C17F-BAD00887524F}" dt="2026-04-14T14:35:21.643" v="164"/>
      <pc:docMkLst>
        <pc:docMk/>
      </pc:docMkLst>
      <pc:sldChg chg="modNotes">
        <pc:chgData name="James C Davis" userId="S::davisjam@purdue.edu::84778d94-b1cc-4a48-87ce-749e1d7d6e72" providerId="AD" clId="Web-{69CC5CB5-D45C-9BC1-C17F-BAD00887524F}" dt="2026-04-14T14:28:25.028" v="17"/>
        <pc:sldMkLst>
          <pc:docMk/>
          <pc:sldMk cId="0" sldId="257"/>
        </pc:sldMkLst>
      </pc:sldChg>
      <pc:sldChg chg="modNotes">
        <pc:chgData name="James C Davis" userId="S::davisjam@purdue.edu::84778d94-b1cc-4a48-87ce-749e1d7d6e72" providerId="AD" clId="Web-{69CC5CB5-D45C-9BC1-C17F-BAD00887524F}" dt="2026-04-14T14:32:33.423" v="75"/>
        <pc:sldMkLst>
          <pc:docMk/>
          <pc:sldMk cId="3114007369" sldId="1720"/>
        </pc:sldMkLst>
      </pc:sldChg>
      <pc:sldChg chg="modNotes">
        <pc:chgData name="James C Davis" userId="S::davisjam@purdue.edu::84778d94-b1cc-4a48-87ce-749e1d7d6e72" providerId="AD" clId="Web-{69CC5CB5-D45C-9BC1-C17F-BAD00887524F}" dt="2026-04-14T14:34:20.440" v="162"/>
        <pc:sldMkLst>
          <pc:docMk/>
          <pc:sldMk cId="1058442862" sldId="1722"/>
        </pc:sldMkLst>
      </pc:sldChg>
      <pc:sldChg chg="new del">
        <pc:chgData name="James C Davis" userId="S::davisjam@purdue.edu::84778d94-b1cc-4a48-87ce-749e1d7d6e72" providerId="AD" clId="Web-{69CC5CB5-D45C-9BC1-C17F-BAD00887524F}" dt="2026-04-14T14:35:21.643" v="164"/>
        <pc:sldMkLst>
          <pc:docMk/>
          <pc:sldMk cId="873424524" sldId="1727"/>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1"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b="1"/>
            </a:pPr>
            <a:r>
              <a:rPr lang="en-US" sz="1400" b="1" dirty="0">
                <a:solidFill>
                  <a:srgbClr val="8E6F3E"/>
                </a:solidFill>
              </a:rPr>
              <a:t>Actor Unit</a:t>
            </a:r>
          </a:p>
        </c:rich>
      </c:tx>
      <c:overlay val="0"/>
    </c:title>
    <c:autoTitleDeleted val="0"/>
    <c:plotArea>
      <c:layout>
        <c:manualLayout>
          <c:layoutTarget val="inner"/>
          <c:xMode val="edge"/>
          <c:yMode val="edge"/>
          <c:x val="0.48501761904761903"/>
          <c:y val="0.17443703703703703"/>
          <c:w val="0.51195857142857149"/>
          <c:h val="0.82556296296296294"/>
        </c:manualLayout>
      </c:layout>
      <c:barChart>
        <c:barDir val="bar"/>
        <c:grouping val="clustered"/>
        <c:varyColors val="0"/>
        <c:ser>
          <c:idx val="0"/>
          <c:order val="0"/>
          <c:spPr>
            <a:solidFill>
              <a:srgbClr val="8E6F3E"/>
            </a:solidFill>
            <a:ln>
              <a:noFill/>
            </a:ln>
          </c:spPr>
          <c:invertIfNegative val="1"/>
          <c:dLbls>
            <c:numFmt formatCode="0.0&quot;%&quot;" sourceLinked="0"/>
            <c:spPr>
              <a:noFill/>
              <a:ln>
                <a:noFill/>
              </a:ln>
            </c:spPr>
            <c:txPr>
              <a:bodyPr/>
              <a:lstStyle/>
              <a:p>
                <a:pPr>
                  <a:defRPr sz="1200" b="1">
                    <a:solidFill>
                      <a:srgbClr val="333333"/>
                    </a:solidFill>
                  </a:defRPr>
                </a:pPr>
                <a:endParaRPr lang="en-US"/>
              </a:p>
            </c:txPr>
            <c:dLblPos val="outEnd"/>
            <c:showLegendKey val="0"/>
            <c:showVal val="1"/>
            <c:showCatName val="0"/>
            <c:showSerName val="0"/>
            <c:showPercent val="0"/>
            <c:showBubbleSize val="1"/>
            <c:showLeaderLines val="0"/>
            <c:extLst>
              <c:ext xmlns:c15="http://schemas.microsoft.com/office/drawing/2012/chart" uri="{CE6537A1-D6FC-4f65-9D91-7224C49458BB}">
                <c15:showLeaderLines val="0"/>
              </c:ext>
            </c:extLst>
          </c:dLbls>
          <c:cat>
            <c:strLit>
              <c:ptCount val="4"/>
              <c:pt idx="0">
                <c:v>Community or foundation</c:v>
              </c:pt>
              <c:pt idx="1">
                <c:v>Institution</c:v>
              </c:pt>
              <c:pt idx="2">
                <c:v>Individual maintainer</c:v>
              </c:pt>
              <c:pt idx="3">
                <c:v>Research group or lab</c:v>
              </c:pt>
            </c:strLit>
          </c:cat>
          <c:val>
            <c:numLit>
              <c:formatCode>0.0</c:formatCode>
              <c:ptCount val="4"/>
              <c:pt idx="0">
                <c:v>10</c:v>
              </c:pt>
              <c:pt idx="1">
                <c:v>25.6</c:v>
              </c:pt>
              <c:pt idx="2">
                <c:v>28.4</c:v>
              </c:pt>
              <c:pt idx="3">
                <c:v>28.8</c:v>
              </c:pt>
            </c:numLit>
          </c:val>
          <c:extLst>
            <c:ext xmlns:c14="http://schemas.microsoft.com/office/drawing/2007/8/2/chart" uri="{6F2FDCE9-48DA-4B69-8628-5D25D57E5C99}">
              <c14:invertSolidFillFmt>
                <c14:spPr xmlns:c14="http://schemas.microsoft.com/office/drawing/2007/8/2/chart">
                  <a:solidFill>
                    <a:srgbClr val="FFFFFF"/>
                  </a:solidFill>
                  <a:ln>
                    <a:noFill/>
                  </a:ln>
                </c14:spPr>
              </c14:invertSolidFillFmt>
            </c:ext>
            <c:ext xmlns:c16="http://schemas.microsoft.com/office/drawing/2014/chart" uri="{C3380CC4-5D6E-409C-BE32-E72D297353CC}">
              <c16:uniqueId val="{00000000-C508-C945-B8F5-270BCE10BA07}"/>
            </c:ext>
          </c:extLst>
        </c:ser>
        <c:dLbls>
          <c:showLegendKey val="0"/>
          <c:showVal val="0"/>
          <c:showCatName val="0"/>
          <c:showSerName val="0"/>
          <c:showPercent val="0"/>
          <c:showBubbleSize val="0"/>
        </c:dLbls>
        <c:gapWidth val="150"/>
        <c:axId val="100"/>
        <c:axId val="101"/>
      </c:barChart>
      <c:catAx>
        <c:axId val="100"/>
        <c:scaling>
          <c:orientation val="minMax"/>
        </c:scaling>
        <c:delete val="0"/>
        <c:axPos val="l"/>
        <c:numFmt formatCode="General" sourceLinked="0"/>
        <c:majorTickMark val="none"/>
        <c:minorTickMark val="none"/>
        <c:tickLblPos val="nextTo"/>
        <c:spPr>
          <a:ln>
            <a:noFill/>
          </a:ln>
        </c:spPr>
        <c:txPr>
          <a:bodyPr/>
          <a:lstStyle/>
          <a:p>
            <a:pPr>
              <a:defRPr sz="1400" b="1">
                <a:solidFill>
                  <a:srgbClr val="333333"/>
                </a:solidFill>
              </a:defRPr>
            </a:pPr>
            <a:endParaRPr lang="en-US"/>
          </a:p>
        </c:txPr>
        <c:crossAx val="101"/>
        <c:crosses val="autoZero"/>
        <c:auto val="1"/>
        <c:lblAlgn val="ctr"/>
        <c:lblOffset val="100"/>
        <c:noMultiLvlLbl val="1"/>
      </c:catAx>
      <c:valAx>
        <c:axId val="101"/>
        <c:scaling>
          <c:orientation val="minMax"/>
          <c:max val="75"/>
        </c:scaling>
        <c:delete val="1"/>
        <c:axPos val="b"/>
        <c:numFmt formatCode="0.0" sourceLinked="1"/>
        <c:majorTickMark val="none"/>
        <c:minorTickMark val="none"/>
        <c:tickLblPos val="none"/>
        <c:crossAx val="100"/>
        <c:crosses val="autoZero"/>
        <c:crossBetween val="between"/>
      </c:valAx>
    </c:plotArea>
    <c:plotVisOnly val="1"/>
    <c:dispBlanksAs val="zero"/>
    <c:showDLblsOverMax val="1"/>
  </c:chart>
  <c:spPr>
    <a:ln w="25400">
      <a:solidFill>
        <a:schemeClr val="accent5"/>
      </a:solidFill>
    </a:ln>
  </c:spPr>
  <c:userShapes r:id="rId1"/>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b="1"/>
            </a:pPr>
            <a:r>
              <a:rPr lang="en-US" sz="1400" b="1" dirty="0">
                <a:solidFill>
                  <a:srgbClr val="2E5090"/>
                </a:solidFill>
              </a:rPr>
              <a:t>Supply Chain Role</a:t>
            </a:r>
          </a:p>
        </c:rich>
      </c:tx>
      <c:overlay val="0"/>
    </c:title>
    <c:autoTitleDeleted val="0"/>
    <c:plotArea>
      <c:layout/>
      <c:barChart>
        <c:barDir val="bar"/>
        <c:grouping val="clustered"/>
        <c:varyColors val="0"/>
        <c:ser>
          <c:idx val="0"/>
          <c:order val="0"/>
          <c:spPr>
            <a:solidFill>
              <a:srgbClr val="2E5090"/>
            </a:solidFill>
            <a:ln>
              <a:noFill/>
            </a:ln>
          </c:spPr>
          <c:invertIfNegative val="1"/>
          <c:dLbls>
            <c:numFmt formatCode="0.0&quot;%&quot;" sourceLinked="0"/>
            <c:spPr>
              <a:noFill/>
              <a:ln>
                <a:noFill/>
              </a:ln>
            </c:spPr>
            <c:txPr>
              <a:bodyPr/>
              <a:lstStyle/>
              <a:p>
                <a:pPr>
                  <a:defRPr sz="1200" b="1">
                    <a:solidFill>
                      <a:srgbClr val="333333"/>
                    </a:solidFill>
                  </a:defRPr>
                </a:pPr>
                <a:endParaRPr lang="en-US"/>
              </a:p>
            </c:txPr>
            <c:dLblPos val="outEnd"/>
            <c:showLegendKey val="0"/>
            <c:showVal val="1"/>
            <c:showCatName val="0"/>
            <c:showSerName val="0"/>
            <c:showPercent val="0"/>
            <c:showBubbleSize val="1"/>
            <c:showLeaderLines val="0"/>
            <c:extLst>
              <c:ext xmlns:c15="http://schemas.microsoft.com/office/drawing/2012/chart" uri="{CE6537A1-D6FC-4f65-9D91-7224C49458BB}">
                <c15:showLeaderLines val="0"/>
              </c:ext>
            </c:extLst>
          </c:dLbls>
          <c:cat>
            <c:strLit>
              <c:ptCount val="2"/>
              <c:pt idx="0">
                <c:v>Dependency software artifact</c:v>
              </c:pt>
              <c:pt idx="1">
                <c:v>Application software</c:v>
              </c:pt>
            </c:strLit>
          </c:cat>
          <c:val>
            <c:numLit>
              <c:formatCode>0.0</c:formatCode>
              <c:ptCount val="2"/>
              <c:pt idx="0">
                <c:v>30</c:v>
              </c:pt>
              <c:pt idx="1">
                <c:v>65.2</c:v>
              </c:pt>
            </c:numLit>
          </c:val>
          <c:extLst>
            <c:ext xmlns:c14="http://schemas.microsoft.com/office/drawing/2007/8/2/chart" uri="{6F2FDCE9-48DA-4B69-8628-5D25D57E5C99}">
              <c14:invertSolidFillFmt>
                <c14:spPr xmlns:c14="http://schemas.microsoft.com/office/drawing/2007/8/2/chart">
                  <a:solidFill>
                    <a:srgbClr val="FFFFFF"/>
                  </a:solidFill>
                  <a:ln>
                    <a:noFill/>
                  </a:ln>
                </c14:spPr>
              </c14:invertSolidFillFmt>
            </c:ext>
            <c:ext xmlns:c16="http://schemas.microsoft.com/office/drawing/2014/chart" uri="{C3380CC4-5D6E-409C-BE32-E72D297353CC}">
              <c16:uniqueId val="{00000000-8F37-2C44-B7F4-A920D6D7E534}"/>
            </c:ext>
          </c:extLst>
        </c:ser>
        <c:dLbls>
          <c:showLegendKey val="0"/>
          <c:showVal val="0"/>
          <c:showCatName val="0"/>
          <c:showSerName val="0"/>
          <c:showPercent val="0"/>
          <c:showBubbleSize val="0"/>
        </c:dLbls>
        <c:gapWidth val="150"/>
        <c:axId val="102"/>
        <c:axId val="103"/>
      </c:barChart>
      <c:catAx>
        <c:axId val="102"/>
        <c:scaling>
          <c:orientation val="minMax"/>
        </c:scaling>
        <c:delete val="0"/>
        <c:axPos val="l"/>
        <c:numFmt formatCode="General" sourceLinked="0"/>
        <c:majorTickMark val="none"/>
        <c:minorTickMark val="none"/>
        <c:tickLblPos val="nextTo"/>
        <c:spPr>
          <a:ln>
            <a:noFill/>
          </a:ln>
        </c:spPr>
        <c:txPr>
          <a:bodyPr/>
          <a:lstStyle/>
          <a:p>
            <a:pPr>
              <a:defRPr sz="1400" b="1">
                <a:solidFill>
                  <a:srgbClr val="333333"/>
                </a:solidFill>
              </a:defRPr>
            </a:pPr>
            <a:endParaRPr lang="en-US"/>
          </a:p>
        </c:txPr>
        <c:crossAx val="103"/>
        <c:crosses val="autoZero"/>
        <c:auto val="1"/>
        <c:lblAlgn val="ctr"/>
        <c:lblOffset val="100"/>
        <c:noMultiLvlLbl val="1"/>
      </c:catAx>
      <c:valAx>
        <c:axId val="103"/>
        <c:scaling>
          <c:orientation val="minMax"/>
          <c:max val="75"/>
        </c:scaling>
        <c:delete val="1"/>
        <c:axPos val="b"/>
        <c:numFmt formatCode="0.0" sourceLinked="1"/>
        <c:majorTickMark val="none"/>
        <c:minorTickMark val="none"/>
        <c:tickLblPos val="none"/>
        <c:crossAx val="102"/>
        <c:crosses val="autoZero"/>
        <c:crossBetween val="between"/>
      </c:valAx>
    </c:plotArea>
    <c:plotVisOnly val="1"/>
    <c:dispBlanksAs val="zero"/>
    <c:showDLblsOverMax val="1"/>
  </c:chart>
  <c:spPr>
    <a:ln w="25400">
      <a:solidFill>
        <a:schemeClr val="accent5"/>
      </a:solidFill>
    </a:ln>
  </c:sp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a:pPr>
            <a:r>
              <a:rPr lang="en-US"/>
              <a:t>Research Role</a:t>
            </a:r>
          </a:p>
        </c:rich>
      </c:tx>
      <c:overlay val="0"/>
    </c:title>
    <c:autoTitleDeleted val="0"/>
    <c:plotArea>
      <c:layout>
        <c:manualLayout>
          <c:layoutTarget val="inner"/>
          <c:xMode val="edge"/>
          <c:yMode val="edge"/>
          <c:x val="0.44751819380084346"/>
          <c:y val="0.21404222222222222"/>
          <c:w val="0.4724314285714285"/>
          <c:h val="0.75773555555555561"/>
        </c:manualLayout>
      </c:layout>
      <c:barChart>
        <c:barDir val="bar"/>
        <c:grouping val="clustered"/>
        <c:varyColors val="0"/>
        <c:ser>
          <c:idx val="0"/>
          <c:order val="0"/>
          <c:spPr>
            <a:solidFill>
              <a:srgbClr val="2D6A4F"/>
            </a:solidFill>
            <a:ln>
              <a:noFill/>
            </a:ln>
          </c:spPr>
          <c:invertIfNegative val="1"/>
          <c:dLbls>
            <c:numFmt formatCode="0.0&quot;%&quot;" sourceLinked="0"/>
            <c:spPr>
              <a:noFill/>
              <a:ln>
                <a:noFill/>
              </a:ln>
            </c:spPr>
            <c:dLblPos val="outEnd"/>
            <c:showLegendKey val="0"/>
            <c:showVal val="1"/>
            <c:showCatName val="0"/>
            <c:showSerName val="0"/>
            <c:showPercent val="0"/>
            <c:showBubbleSize val="1"/>
            <c:showLeaderLines val="0"/>
            <c:extLst>
              <c:ext xmlns:c15="http://schemas.microsoft.com/office/drawing/2012/chart" uri="{CE6537A1-D6FC-4f65-9D91-7224C49458BB}">
                <c15:showLeaderLines val="0"/>
              </c:ext>
            </c:extLst>
          </c:dLbls>
          <c:cat>
            <c:strLit>
              <c:ptCount val="2"/>
              <c:pt idx="0">
                <c:v>Research-support tooling</c:v>
              </c:pt>
              <c:pt idx="1">
                <c:v>Direct research execution</c:v>
              </c:pt>
            </c:strLit>
          </c:cat>
          <c:val>
            <c:numLit>
              <c:formatCode>0.0</c:formatCode>
              <c:ptCount val="2"/>
              <c:pt idx="0">
                <c:v>32.9</c:v>
              </c:pt>
              <c:pt idx="1">
                <c:v>63.3</c:v>
              </c:pt>
            </c:numLit>
          </c:val>
          <c:extLst>
            <c:ext xmlns:c14="http://schemas.microsoft.com/office/drawing/2007/8/2/chart" uri="{6F2FDCE9-48DA-4B69-8628-5D25D57E5C99}">
              <c14:invertSolidFillFmt>
                <c14:spPr xmlns:c14="http://schemas.microsoft.com/office/drawing/2007/8/2/chart">
                  <a:solidFill>
                    <a:srgbClr val="FFFFFF"/>
                  </a:solidFill>
                  <a:ln>
                    <a:noFill/>
                  </a:ln>
                </c14:spPr>
              </c14:invertSolidFillFmt>
            </c:ext>
            <c:ext xmlns:c16="http://schemas.microsoft.com/office/drawing/2014/chart" uri="{C3380CC4-5D6E-409C-BE32-E72D297353CC}">
              <c16:uniqueId val="{00000000-CEFF-9D41-888A-BBC7085C8CC2}"/>
            </c:ext>
          </c:extLst>
        </c:ser>
        <c:dLbls>
          <c:showLegendKey val="0"/>
          <c:showVal val="0"/>
          <c:showCatName val="0"/>
          <c:showSerName val="0"/>
          <c:showPercent val="0"/>
          <c:showBubbleSize val="0"/>
        </c:dLbls>
        <c:gapWidth val="150"/>
        <c:axId val="104"/>
        <c:axId val="105"/>
      </c:barChart>
      <c:catAx>
        <c:axId val="104"/>
        <c:scaling>
          <c:orientation val="minMax"/>
        </c:scaling>
        <c:delete val="0"/>
        <c:axPos val="l"/>
        <c:numFmt formatCode="General" sourceLinked="0"/>
        <c:majorTickMark val="none"/>
        <c:minorTickMark val="none"/>
        <c:tickLblPos val="nextTo"/>
        <c:spPr>
          <a:ln>
            <a:noFill/>
          </a:ln>
        </c:spPr>
        <c:crossAx val="105"/>
        <c:crosses val="autoZero"/>
        <c:auto val="1"/>
        <c:lblAlgn val="ctr"/>
        <c:lblOffset val="100"/>
        <c:noMultiLvlLbl val="1"/>
      </c:catAx>
      <c:valAx>
        <c:axId val="105"/>
        <c:scaling>
          <c:orientation val="minMax"/>
          <c:max val="75"/>
        </c:scaling>
        <c:delete val="1"/>
        <c:axPos val="b"/>
        <c:numFmt formatCode="0.0" sourceLinked="1"/>
        <c:majorTickMark val="none"/>
        <c:minorTickMark val="none"/>
        <c:tickLblPos val="none"/>
        <c:crossAx val="104"/>
        <c:crosses val="autoZero"/>
        <c:crossBetween val="between"/>
      </c:valAx>
    </c:plotArea>
    <c:plotVisOnly val="1"/>
    <c:dispBlanksAs val="zero"/>
    <c:showDLblsOverMax val="1"/>
  </c:chart>
  <c:spPr>
    <a:ln w="25400">
      <a:solidFill>
        <a:schemeClr val="accent5"/>
      </a:solidFill>
    </a:ln>
  </c:spPr>
  <c:txPr>
    <a:bodyPr/>
    <a:lstStyle/>
    <a:p>
      <a:pPr>
        <a:defRPr sz="1400" b="1"/>
      </a:pPr>
      <a:endParaRPr lang="en-US"/>
    </a:p>
  </c:txPr>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b="1"/>
            </a:pPr>
            <a:r>
              <a:rPr lang="en-US" sz="1400" b="1" dirty="0">
                <a:solidFill>
                  <a:srgbClr val="6A1B6D"/>
                </a:solidFill>
              </a:rPr>
              <a:t>Distribution Pathway</a:t>
            </a:r>
          </a:p>
        </c:rich>
      </c:tx>
      <c:overlay val="0"/>
    </c:title>
    <c:autoTitleDeleted val="0"/>
    <c:plotArea>
      <c:layout/>
      <c:barChart>
        <c:barDir val="bar"/>
        <c:grouping val="clustered"/>
        <c:varyColors val="0"/>
        <c:ser>
          <c:idx val="0"/>
          <c:order val="0"/>
          <c:spPr>
            <a:solidFill>
              <a:srgbClr val="7030A0"/>
            </a:solidFill>
            <a:ln>
              <a:noFill/>
            </a:ln>
          </c:spPr>
          <c:invertIfNegative val="1"/>
          <c:dLbls>
            <c:numFmt formatCode="0.0&quot;%&quot;" sourceLinked="0"/>
            <c:spPr>
              <a:noFill/>
              <a:ln>
                <a:noFill/>
              </a:ln>
            </c:spPr>
            <c:txPr>
              <a:bodyPr/>
              <a:lstStyle/>
              <a:p>
                <a:pPr>
                  <a:defRPr sz="1200" b="1">
                    <a:solidFill>
                      <a:srgbClr val="333333"/>
                    </a:solidFill>
                  </a:defRPr>
                </a:pPr>
                <a:endParaRPr lang="en-US"/>
              </a:p>
            </c:txPr>
            <c:dLblPos val="outEnd"/>
            <c:showLegendKey val="0"/>
            <c:showVal val="1"/>
            <c:showCatName val="0"/>
            <c:showSerName val="0"/>
            <c:showPercent val="0"/>
            <c:showBubbleSize val="1"/>
            <c:showLeaderLines val="0"/>
            <c:extLst>
              <c:ext xmlns:c15="http://schemas.microsoft.com/office/drawing/2012/chart" uri="{CE6537A1-D6FC-4f65-9D91-7224C49458BB}">
                <c15:showLeaderLines val="0"/>
              </c:ext>
            </c:extLst>
          </c:dLbls>
          <c:cat>
            <c:strLit>
              <c:ptCount val="4"/>
              <c:pt idx="0">
                <c:v>Network service / container</c:v>
              </c:pt>
              <c:pt idx="1">
                <c:v>Installer or binary</c:v>
              </c:pt>
              <c:pt idx="2">
                <c:v>Source repository</c:v>
              </c:pt>
              <c:pt idx="3">
                <c:v>Package registry</c:v>
              </c:pt>
            </c:strLit>
          </c:cat>
          <c:val>
            <c:numLit>
              <c:formatCode>0.0</c:formatCode>
              <c:ptCount val="4"/>
              <c:pt idx="0">
                <c:v>7.1</c:v>
              </c:pt>
              <c:pt idx="1">
                <c:v>14.8</c:v>
              </c:pt>
              <c:pt idx="2">
                <c:v>24.1</c:v>
              </c:pt>
              <c:pt idx="3">
                <c:v>49.1</c:v>
              </c:pt>
            </c:numLit>
          </c:val>
          <c:extLst>
            <c:ext xmlns:c14="http://schemas.microsoft.com/office/drawing/2007/8/2/chart" uri="{6F2FDCE9-48DA-4B69-8628-5D25D57E5C99}">
              <c14:invertSolidFillFmt>
                <c14:spPr xmlns:c14="http://schemas.microsoft.com/office/drawing/2007/8/2/chart">
                  <a:solidFill>
                    <a:srgbClr val="FFFFFF"/>
                  </a:solidFill>
                  <a:ln>
                    <a:noFill/>
                  </a:ln>
                </c14:spPr>
              </c14:invertSolidFillFmt>
            </c:ext>
            <c:ext xmlns:c16="http://schemas.microsoft.com/office/drawing/2014/chart" uri="{C3380CC4-5D6E-409C-BE32-E72D297353CC}">
              <c16:uniqueId val="{00000000-7007-8445-A82E-A6AD3245C5A2}"/>
            </c:ext>
          </c:extLst>
        </c:ser>
        <c:dLbls>
          <c:showLegendKey val="0"/>
          <c:showVal val="0"/>
          <c:showCatName val="0"/>
          <c:showSerName val="0"/>
          <c:showPercent val="0"/>
          <c:showBubbleSize val="0"/>
        </c:dLbls>
        <c:gapWidth val="150"/>
        <c:axId val="106"/>
        <c:axId val="107"/>
      </c:barChart>
      <c:catAx>
        <c:axId val="106"/>
        <c:scaling>
          <c:orientation val="minMax"/>
        </c:scaling>
        <c:delete val="0"/>
        <c:axPos val="l"/>
        <c:numFmt formatCode="General" sourceLinked="0"/>
        <c:majorTickMark val="none"/>
        <c:minorTickMark val="none"/>
        <c:tickLblPos val="nextTo"/>
        <c:spPr>
          <a:ln>
            <a:noFill/>
          </a:ln>
        </c:spPr>
        <c:txPr>
          <a:bodyPr/>
          <a:lstStyle/>
          <a:p>
            <a:pPr>
              <a:defRPr sz="1400" b="1">
                <a:solidFill>
                  <a:srgbClr val="333333"/>
                </a:solidFill>
              </a:defRPr>
            </a:pPr>
            <a:endParaRPr lang="en-US"/>
          </a:p>
        </c:txPr>
        <c:crossAx val="107"/>
        <c:crosses val="autoZero"/>
        <c:auto val="1"/>
        <c:lblAlgn val="ctr"/>
        <c:lblOffset val="100"/>
        <c:noMultiLvlLbl val="1"/>
      </c:catAx>
      <c:valAx>
        <c:axId val="107"/>
        <c:scaling>
          <c:orientation val="minMax"/>
          <c:max val="75"/>
        </c:scaling>
        <c:delete val="1"/>
        <c:axPos val="b"/>
        <c:numFmt formatCode="0.0" sourceLinked="1"/>
        <c:majorTickMark val="none"/>
        <c:minorTickMark val="none"/>
        <c:tickLblPos val="none"/>
        <c:crossAx val="106"/>
        <c:crosses val="autoZero"/>
        <c:crossBetween val="between"/>
      </c:valAx>
    </c:plotArea>
    <c:plotVisOnly val="1"/>
    <c:dispBlanksAs val="zero"/>
    <c:showDLblsOverMax val="1"/>
  </c:chart>
  <c:spPr>
    <a:ln w="25400">
      <a:solidFill>
        <a:schemeClr val="accent5"/>
      </a:solidFill>
    </a:ln>
  </c:spPr>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title>
      <c:tx>
        <c:rich>
          <a:bodyPr/>
          <a:lstStyle/>
          <a:p>
            <a:pPr algn="ctr">
              <a:defRPr sz="1600" b="1">
                <a:solidFill>
                  <a:srgbClr val="333333"/>
                </a:solidFill>
              </a:defRPr>
            </a:pPr>
            <a:r>
              <a:rPr lang="en-US" sz="1600" b="1" dirty="0">
                <a:solidFill>
                  <a:srgbClr val="333333"/>
                </a:solidFill>
              </a:rPr>
              <a:t>Median OpenSSF Scorecard Score by Actor Type</a:t>
            </a:r>
          </a:p>
        </c:rich>
      </c:tx>
      <c:overlay val="0"/>
    </c:title>
    <c:autoTitleDeleted val="0"/>
    <c:plotArea>
      <c:layout/>
      <c:barChart>
        <c:barDir val="col"/>
        <c:grouping val="clustered"/>
        <c:varyColors val="1"/>
        <c:ser>
          <c:idx val="0"/>
          <c:order val="0"/>
          <c:tx>
            <c:v>Median Score</c:v>
          </c:tx>
          <c:invertIfNegative val="1"/>
          <c:dPt>
            <c:idx val="0"/>
            <c:invertIfNegative val="1"/>
            <c:bubble3D val="0"/>
            <c:spPr>
              <a:solidFill>
                <a:srgbClr val="555960"/>
              </a:solidFill>
              <a:ln>
                <a:noFill/>
              </a:ln>
            </c:spPr>
            <c:extLst>
              <c:ext xmlns:c16="http://schemas.microsoft.com/office/drawing/2014/chart" uri="{C3380CC4-5D6E-409C-BE32-E72D297353CC}">
                <c16:uniqueId val="{00000001-FE6F-B840-AD49-A82A27BF6A4B}"/>
              </c:ext>
            </c:extLst>
          </c:dPt>
          <c:dPt>
            <c:idx val="1"/>
            <c:invertIfNegative val="1"/>
            <c:bubble3D val="0"/>
            <c:spPr>
              <a:solidFill>
                <a:srgbClr val="8E6F3E"/>
              </a:solidFill>
              <a:ln>
                <a:noFill/>
              </a:ln>
            </c:spPr>
            <c:extLst>
              <c:ext xmlns:c16="http://schemas.microsoft.com/office/drawing/2014/chart" uri="{C3380CC4-5D6E-409C-BE32-E72D297353CC}">
                <c16:uniqueId val="{00000003-FE6F-B840-AD49-A82A27BF6A4B}"/>
              </c:ext>
            </c:extLst>
          </c:dPt>
          <c:dPt>
            <c:idx val="2"/>
            <c:invertIfNegative val="1"/>
            <c:bubble3D val="0"/>
            <c:spPr>
              <a:solidFill>
                <a:srgbClr val="8E6F3E"/>
              </a:solidFill>
              <a:ln>
                <a:noFill/>
              </a:ln>
            </c:spPr>
            <c:extLst>
              <c:ext xmlns:c16="http://schemas.microsoft.com/office/drawing/2014/chart" uri="{C3380CC4-5D6E-409C-BE32-E72D297353CC}">
                <c16:uniqueId val="{00000005-FE6F-B840-AD49-A82A27BF6A4B}"/>
              </c:ext>
            </c:extLst>
          </c:dPt>
          <c:dPt>
            <c:idx val="3"/>
            <c:invertIfNegative val="1"/>
            <c:bubble3D val="0"/>
            <c:spPr>
              <a:solidFill>
                <a:srgbClr val="A8894E"/>
              </a:solidFill>
              <a:ln>
                <a:noFill/>
              </a:ln>
            </c:spPr>
            <c:extLst>
              <c:ext xmlns:c16="http://schemas.microsoft.com/office/drawing/2014/chart" uri="{C3380CC4-5D6E-409C-BE32-E72D297353CC}">
                <c16:uniqueId val="{00000007-FE6F-B840-AD49-A82A27BF6A4B}"/>
              </c:ext>
            </c:extLst>
          </c:dPt>
          <c:dPt>
            <c:idx val="4"/>
            <c:invertIfNegative val="1"/>
            <c:bubble3D val="0"/>
            <c:spPr>
              <a:solidFill>
                <a:srgbClr val="B8A46E"/>
              </a:solidFill>
              <a:ln>
                <a:noFill/>
              </a:ln>
            </c:spPr>
            <c:extLst>
              <c:ext xmlns:c16="http://schemas.microsoft.com/office/drawing/2014/chart" uri="{C3380CC4-5D6E-409C-BE32-E72D297353CC}">
                <c16:uniqueId val="{00000009-FE6F-B840-AD49-A82A27BF6A4B}"/>
              </c:ext>
            </c:extLst>
          </c:dPt>
          <c:dPt>
            <c:idx val="5"/>
            <c:invertIfNegative val="1"/>
            <c:bubble3D val="0"/>
            <c:spPr>
              <a:solidFill>
                <a:srgbClr val="C9B991"/>
              </a:solidFill>
              <a:ln>
                <a:noFill/>
              </a:ln>
            </c:spPr>
            <c:extLst>
              <c:ext xmlns:c16="http://schemas.microsoft.com/office/drawing/2014/chart" uri="{C3380CC4-5D6E-409C-BE32-E72D297353CC}">
                <c16:uniqueId val="{0000000B-FE6F-B840-AD49-A82A27BF6A4B}"/>
              </c:ext>
            </c:extLst>
          </c:dPt>
          <c:dPt>
            <c:idx val="6"/>
            <c:invertIfNegative val="1"/>
            <c:bubble3D val="0"/>
            <c:spPr>
              <a:solidFill>
                <a:srgbClr val="B8A46E"/>
              </a:solidFill>
              <a:ln>
                <a:noFill/>
              </a:ln>
            </c:spPr>
            <c:extLst>
              <c:ext xmlns:c16="http://schemas.microsoft.com/office/drawing/2014/chart" uri="{C3380CC4-5D6E-409C-BE32-E72D297353CC}">
                <c16:uniqueId val="{0000000D-FE6F-B840-AD49-A82A27BF6A4B}"/>
              </c:ext>
            </c:extLst>
          </c:dPt>
          <c:dLbls>
            <c:numFmt formatCode="0.0" sourceLinked="0"/>
            <c:spPr>
              <a:noFill/>
              <a:ln>
                <a:noFill/>
              </a:ln>
              <a:effectLst/>
            </c:spPr>
            <c:txPr>
              <a:bodyPr/>
              <a:lstStyle/>
              <a:p>
                <a:pPr>
                  <a:defRPr sz="1400" b="1">
                    <a:solidFill>
                      <a:srgbClr val="333333"/>
                    </a:solidFill>
                  </a:defRPr>
                </a:pPr>
                <a:endParaRPr lang="en-US"/>
              </a:p>
            </c:txPr>
            <c:dLblPos val="outEnd"/>
            <c:showLegendKey val="0"/>
            <c:showVal val="1"/>
            <c:showCatName val="0"/>
            <c:showSerName val="0"/>
            <c:showPercent val="0"/>
            <c:showBubbleSize val="1"/>
            <c:showLeaderLines val="0"/>
            <c:extLst>
              <c:ext xmlns:c15="http://schemas.microsoft.com/office/drawing/2012/chart" uri="{CE6537A1-D6FC-4f65-9D91-7224C49458BB}">
                <c15:showLeaderLines val="0"/>
              </c:ext>
            </c:extLst>
          </c:dLbls>
          <c:cat>
            <c:strLit>
              <c:ptCount val="7"/>
              <c:pt idx="0">
                <c:v>ASF Baseline</c:v>
              </c:pt>
              <c:pt idx="1">
                <c:v>All RS</c:v>
              </c:pt>
              <c:pt idx="2">
                <c:v>Community /
Foundation</c:v>
              </c:pt>
              <c:pt idx="3">
                <c:v>Research
Group / Lab</c:v>
              </c:pt>
              <c:pt idx="4">
                <c:v>Institution</c:v>
              </c:pt>
              <c:pt idx="5">
                <c:v>Individual
Maintainer</c:v>
              </c:pt>
              <c:pt idx="6">
                <c:v>Vendor /
Commercial</c:v>
              </c:pt>
            </c:strLit>
          </c:cat>
          <c:val>
            <c:numLit>
              <c:formatCode>General</c:formatCode>
              <c:ptCount val="7"/>
              <c:pt idx="0">
                <c:v>3.9</c:v>
              </c:pt>
              <c:pt idx="1">
                <c:v>2.9</c:v>
              </c:pt>
              <c:pt idx="2">
                <c:v>3.6</c:v>
              </c:pt>
              <c:pt idx="3">
                <c:v>3.1</c:v>
              </c:pt>
              <c:pt idx="4">
                <c:v>2.8</c:v>
              </c:pt>
              <c:pt idx="5">
                <c:v>2.7</c:v>
              </c:pt>
              <c:pt idx="6">
                <c:v>3</c:v>
              </c:pt>
            </c:numLit>
          </c:val>
          <c:extLst>
            <c:ext xmlns:c16="http://schemas.microsoft.com/office/drawing/2014/chart" uri="{C3380CC4-5D6E-409C-BE32-E72D297353CC}">
              <c16:uniqueId val="{0000000E-FE6F-B840-AD49-A82A27BF6A4B}"/>
            </c:ext>
          </c:extLst>
        </c:ser>
        <c:dLbls>
          <c:showLegendKey val="0"/>
          <c:showVal val="0"/>
          <c:showCatName val="0"/>
          <c:showSerName val="0"/>
          <c:showPercent val="0"/>
          <c:showBubbleSize val="0"/>
        </c:dLbls>
        <c:gapWidth val="150"/>
        <c:axId val="1"/>
        <c:axId val="2"/>
      </c:barChart>
      <c:catAx>
        <c:axId val="1"/>
        <c:scaling>
          <c:orientation val="minMax"/>
        </c:scaling>
        <c:delete val="0"/>
        <c:axPos val="b"/>
        <c:numFmt formatCode="General" sourceLinked="0"/>
        <c:majorTickMark val="none"/>
        <c:minorTickMark val="none"/>
        <c:tickLblPos val="nextTo"/>
        <c:txPr>
          <a:bodyPr/>
          <a:lstStyle/>
          <a:p>
            <a:pPr>
              <a:defRPr sz="1200">
                <a:solidFill>
                  <a:srgbClr val="333333"/>
                </a:solidFill>
              </a:defRPr>
            </a:pPr>
            <a:endParaRPr lang="en-US"/>
          </a:p>
        </c:txPr>
        <c:crossAx val="2"/>
        <c:crosses val="autoZero"/>
        <c:auto val="1"/>
        <c:lblAlgn val="ctr"/>
        <c:lblOffset val="100"/>
        <c:noMultiLvlLbl val="1"/>
      </c:catAx>
      <c:valAx>
        <c:axId val="2"/>
        <c:scaling>
          <c:orientation val="minMax"/>
          <c:max val="5"/>
          <c:min val="0"/>
        </c:scaling>
        <c:delete val="0"/>
        <c:axPos val="l"/>
        <c:numFmt formatCode="0.0" sourceLinked="0"/>
        <c:majorTickMark val="out"/>
        <c:minorTickMark val="none"/>
        <c:tickLblPos val="nextTo"/>
        <c:txPr>
          <a:bodyPr/>
          <a:lstStyle/>
          <a:p>
            <a:pPr>
              <a:defRPr sz="1400">
                <a:solidFill>
                  <a:srgbClr val="333333"/>
                </a:solidFill>
              </a:defRPr>
            </a:pPr>
            <a:endParaRPr lang="en-US"/>
          </a:p>
        </c:txPr>
        <c:crossAx val="1"/>
        <c:crosses val="autoZero"/>
        <c:crossBetween val="between"/>
      </c:valAx>
    </c:plotArea>
    <c:plotVisOnly val="1"/>
    <c:dispBlanksAs val="zero"/>
    <c:showDLblsOverMax val="1"/>
  </c:chart>
  <c:userShapes r:id="rId1"/>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title>
      <c:tx>
        <c:rich>
          <a:bodyPr/>
          <a:lstStyle/>
          <a:p>
            <a:pPr algn="ctr">
              <a:defRPr sz="1600" b="1">
                <a:solidFill>
                  <a:srgbClr val="333333"/>
                </a:solidFill>
              </a:defRPr>
            </a:pPr>
            <a:r>
              <a:rPr lang="en-US" sz="1600" b="1" dirty="0">
                <a:solidFill>
                  <a:srgbClr val="333333"/>
                </a:solidFill>
              </a:rPr>
              <a:t>Median OpenSSF Scorecard Score by Actor Type</a:t>
            </a:r>
          </a:p>
        </c:rich>
      </c:tx>
      <c:overlay val="0"/>
    </c:title>
    <c:autoTitleDeleted val="0"/>
    <c:plotArea>
      <c:layout/>
      <c:barChart>
        <c:barDir val="col"/>
        <c:grouping val="clustered"/>
        <c:varyColors val="1"/>
        <c:ser>
          <c:idx val="0"/>
          <c:order val="0"/>
          <c:tx>
            <c:v>Median Score</c:v>
          </c:tx>
          <c:invertIfNegative val="1"/>
          <c:dPt>
            <c:idx val="0"/>
            <c:invertIfNegative val="1"/>
            <c:bubble3D val="0"/>
            <c:spPr>
              <a:solidFill>
                <a:srgbClr val="555960"/>
              </a:solidFill>
              <a:ln>
                <a:noFill/>
              </a:ln>
            </c:spPr>
            <c:extLst>
              <c:ext xmlns:c16="http://schemas.microsoft.com/office/drawing/2014/chart" uri="{C3380CC4-5D6E-409C-BE32-E72D297353CC}">
                <c16:uniqueId val="{00000001-FE6F-B840-AD49-A82A27BF6A4B}"/>
              </c:ext>
            </c:extLst>
          </c:dPt>
          <c:dPt>
            <c:idx val="1"/>
            <c:invertIfNegative val="1"/>
            <c:bubble3D val="0"/>
            <c:spPr>
              <a:solidFill>
                <a:srgbClr val="8E6F3E"/>
              </a:solidFill>
              <a:ln>
                <a:noFill/>
              </a:ln>
            </c:spPr>
            <c:extLst>
              <c:ext xmlns:c16="http://schemas.microsoft.com/office/drawing/2014/chart" uri="{C3380CC4-5D6E-409C-BE32-E72D297353CC}">
                <c16:uniqueId val="{00000003-FE6F-B840-AD49-A82A27BF6A4B}"/>
              </c:ext>
            </c:extLst>
          </c:dPt>
          <c:dPt>
            <c:idx val="2"/>
            <c:invertIfNegative val="1"/>
            <c:bubble3D val="0"/>
            <c:spPr>
              <a:solidFill>
                <a:srgbClr val="8E6F3E"/>
              </a:solidFill>
              <a:ln>
                <a:noFill/>
              </a:ln>
            </c:spPr>
            <c:extLst>
              <c:ext xmlns:c16="http://schemas.microsoft.com/office/drawing/2014/chart" uri="{C3380CC4-5D6E-409C-BE32-E72D297353CC}">
                <c16:uniqueId val="{00000005-FE6F-B840-AD49-A82A27BF6A4B}"/>
              </c:ext>
            </c:extLst>
          </c:dPt>
          <c:dPt>
            <c:idx val="3"/>
            <c:invertIfNegative val="1"/>
            <c:bubble3D val="0"/>
            <c:spPr>
              <a:solidFill>
                <a:srgbClr val="A8894E"/>
              </a:solidFill>
              <a:ln>
                <a:noFill/>
              </a:ln>
            </c:spPr>
            <c:extLst>
              <c:ext xmlns:c16="http://schemas.microsoft.com/office/drawing/2014/chart" uri="{C3380CC4-5D6E-409C-BE32-E72D297353CC}">
                <c16:uniqueId val="{00000007-FE6F-B840-AD49-A82A27BF6A4B}"/>
              </c:ext>
            </c:extLst>
          </c:dPt>
          <c:dPt>
            <c:idx val="4"/>
            <c:invertIfNegative val="1"/>
            <c:bubble3D val="0"/>
            <c:spPr>
              <a:solidFill>
                <a:srgbClr val="B8A46E"/>
              </a:solidFill>
              <a:ln>
                <a:noFill/>
              </a:ln>
            </c:spPr>
            <c:extLst>
              <c:ext xmlns:c16="http://schemas.microsoft.com/office/drawing/2014/chart" uri="{C3380CC4-5D6E-409C-BE32-E72D297353CC}">
                <c16:uniqueId val="{00000009-FE6F-B840-AD49-A82A27BF6A4B}"/>
              </c:ext>
            </c:extLst>
          </c:dPt>
          <c:dPt>
            <c:idx val="5"/>
            <c:invertIfNegative val="1"/>
            <c:bubble3D val="0"/>
            <c:spPr>
              <a:solidFill>
                <a:srgbClr val="C9B991"/>
              </a:solidFill>
              <a:ln>
                <a:noFill/>
              </a:ln>
            </c:spPr>
            <c:extLst>
              <c:ext xmlns:c16="http://schemas.microsoft.com/office/drawing/2014/chart" uri="{C3380CC4-5D6E-409C-BE32-E72D297353CC}">
                <c16:uniqueId val="{0000000B-FE6F-B840-AD49-A82A27BF6A4B}"/>
              </c:ext>
            </c:extLst>
          </c:dPt>
          <c:dPt>
            <c:idx val="6"/>
            <c:invertIfNegative val="1"/>
            <c:bubble3D val="0"/>
            <c:spPr>
              <a:solidFill>
                <a:srgbClr val="B8A46E"/>
              </a:solidFill>
              <a:ln>
                <a:noFill/>
              </a:ln>
            </c:spPr>
            <c:extLst>
              <c:ext xmlns:c16="http://schemas.microsoft.com/office/drawing/2014/chart" uri="{C3380CC4-5D6E-409C-BE32-E72D297353CC}">
                <c16:uniqueId val="{0000000D-FE6F-B840-AD49-A82A27BF6A4B}"/>
              </c:ext>
            </c:extLst>
          </c:dPt>
          <c:dLbls>
            <c:numFmt formatCode="0.0" sourceLinked="0"/>
            <c:spPr>
              <a:noFill/>
              <a:ln>
                <a:noFill/>
              </a:ln>
              <a:effectLst/>
            </c:spPr>
            <c:txPr>
              <a:bodyPr/>
              <a:lstStyle/>
              <a:p>
                <a:pPr>
                  <a:defRPr sz="1400" b="1">
                    <a:solidFill>
                      <a:srgbClr val="333333"/>
                    </a:solidFill>
                  </a:defRPr>
                </a:pPr>
                <a:endParaRPr lang="en-US"/>
              </a:p>
            </c:txPr>
            <c:dLblPos val="outEnd"/>
            <c:showLegendKey val="0"/>
            <c:showVal val="1"/>
            <c:showCatName val="0"/>
            <c:showSerName val="0"/>
            <c:showPercent val="0"/>
            <c:showBubbleSize val="1"/>
            <c:showLeaderLines val="0"/>
            <c:extLst>
              <c:ext xmlns:c15="http://schemas.microsoft.com/office/drawing/2012/chart" uri="{CE6537A1-D6FC-4f65-9D91-7224C49458BB}">
                <c15:showLeaderLines val="0"/>
              </c:ext>
            </c:extLst>
          </c:dLbls>
          <c:cat>
            <c:strLit>
              <c:ptCount val="7"/>
              <c:pt idx="0">
                <c:v>ASF Baseline</c:v>
              </c:pt>
              <c:pt idx="1">
                <c:v>All RS</c:v>
              </c:pt>
              <c:pt idx="2">
                <c:v>Community /
Foundation</c:v>
              </c:pt>
              <c:pt idx="3">
                <c:v>Research
Group / Lab</c:v>
              </c:pt>
              <c:pt idx="4">
                <c:v>Institution</c:v>
              </c:pt>
              <c:pt idx="5">
                <c:v>Individual
Maintainer</c:v>
              </c:pt>
              <c:pt idx="6">
                <c:v>Vendor /
Commercial</c:v>
              </c:pt>
            </c:strLit>
          </c:cat>
          <c:val>
            <c:numLit>
              <c:formatCode>General</c:formatCode>
              <c:ptCount val="7"/>
              <c:pt idx="0">
                <c:v>3.9</c:v>
              </c:pt>
              <c:pt idx="1">
                <c:v>2.9</c:v>
              </c:pt>
              <c:pt idx="2">
                <c:v>3.6</c:v>
              </c:pt>
              <c:pt idx="3">
                <c:v>3.1</c:v>
              </c:pt>
              <c:pt idx="4">
                <c:v>2.8</c:v>
              </c:pt>
              <c:pt idx="5">
                <c:v>2.7</c:v>
              </c:pt>
              <c:pt idx="6">
                <c:v>3</c:v>
              </c:pt>
            </c:numLit>
          </c:val>
          <c:extLst>
            <c:ext xmlns:c16="http://schemas.microsoft.com/office/drawing/2014/chart" uri="{C3380CC4-5D6E-409C-BE32-E72D297353CC}">
              <c16:uniqueId val="{0000000E-FE6F-B840-AD49-A82A27BF6A4B}"/>
            </c:ext>
          </c:extLst>
        </c:ser>
        <c:dLbls>
          <c:showLegendKey val="0"/>
          <c:showVal val="0"/>
          <c:showCatName val="0"/>
          <c:showSerName val="0"/>
          <c:showPercent val="0"/>
          <c:showBubbleSize val="0"/>
        </c:dLbls>
        <c:gapWidth val="150"/>
        <c:axId val="1"/>
        <c:axId val="2"/>
      </c:barChart>
      <c:catAx>
        <c:axId val="1"/>
        <c:scaling>
          <c:orientation val="minMax"/>
        </c:scaling>
        <c:delete val="0"/>
        <c:axPos val="b"/>
        <c:numFmt formatCode="General" sourceLinked="0"/>
        <c:majorTickMark val="none"/>
        <c:minorTickMark val="none"/>
        <c:tickLblPos val="nextTo"/>
        <c:txPr>
          <a:bodyPr/>
          <a:lstStyle/>
          <a:p>
            <a:pPr>
              <a:defRPr sz="1200">
                <a:solidFill>
                  <a:srgbClr val="333333"/>
                </a:solidFill>
              </a:defRPr>
            </a:pPr>
            <a:endParaRPr lang="en-US"/>
          </a:p>
        </c:txPr>
        <c:crossAx val="2"/>
        <c:crosses val="autoZero"/>
        <c:auto val="1"/>
        <c:lblAlgn val="ctr"/>
        <c:lblOffset val="100"/>
        <c:noMultiLvlLbl val="1"/>
      </c:catAx>
      <c:valAx>
        <c:axId val="2"/>
        <c:scaling>
          <c:orientation val="minMax"/>
          <c:max val="5"/>
          <c:min val="0"/>
        </c:scaling>
        <c:delete val="0"/>
        <c:axPos val="l"/>
        <c:numFmt formatCode="0.0" sourceLinked="0"/>
        <c:majorTickMark val="out"/>
        <c:minorTickMark val="none"/>
        <c:tickLblPos val="nextTo"/>
        <c:txPr>
          <a:bodyPr/>
          <a:lstStyle/>
          <a:p>
            <a:pPr>
              <a:defRPr sz="1400">
                <a:solidFill>
                  <a:srgbClr val="333333"/>
                </a:solidFill>
              </a:defRPr>
            </a:pPr>
            <a:endParaRPr lang="en-US"/>
          </a:p>
        </c:txPr>
        <c:crossAx val="1"/>
        <c:crosses val="autoZero"/>
        <c:crossBetween val="between"/>
      </c:valAx>
    </c:plotArea>
    <c:plotVisOnly val="1"/>
    <c:dispBlanksAs val="zero"/>
    <c:showDLblsOverMax val="1"/>
  </c:chart>
</c:chartSpace>
</file>

<file path=ppt/drawings/drawing1.xml><?xml version="1.0" encoding="utf-8"?>
<c:userShapes xmlns:c="http://schemas.openxmlformats.org/drawingml/2006/chart">
  <cdr:relSizeAnchor xmlns:cdr="http://schemas.openxmlformats.org/drawingml/2006/chartDrawing">
    <cdr:from>
      <cdr:x>0.83353</cdr:x>
      <cdr:y>0.20572</cdr:y>
    </cdr:from>
    <cdr:to>
      <cdr:x>0.91128</cdr:x>
      <cdr:y>0.3428</cdr:y>
    </cdr:to>
    <cdr:sp macro="" textlink="">
      <cdr:nvSpPr>
        <cdr:cNvPr id="2" name="Oval 1">
          <a:extLst xmlns:a="http://schemas.openxmlformats.org/drawingml/2006/main">
            <a:ext uri="{FF2B5EF4-FFF2-40B4-BE49-F238E27FC236}">
              <a16:creationId xmlns:a16="http://schemas.microsoft.com/office/drawing/2014/main" id="{0D7A5DBF-66BB-249F-539A-B0146C1F80FE}"/>
            </a:ext>
          </a:extLst>
        </cdr:cNvPr>
        <cdr:cNvSpPr/>
      </cdr:nvSpPr>
      <cdr:spPr>
        <a:xfrm xmlns:a="http://schemas.openxmlformats.org/drawingml/2006/main">
          <a:off x="3500811" y="555441"/>
          <a:ext cx="326571" cy="370114"/>
        </a:xfrm>
        <a:prstGeom xmlns:a="http://schemas.openxmlformats.org/drawingml/2006/main" prst="ellipse">
          <a:avLst/>
        </a:prstGeom>
        <a:solidFill xmlns:a="http://schemas.openxmlformats.org/drawingml/2006/main">
          <a:srgbClr val="FF0000"/>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kern="1200"/>
        </a:p>
      </cdr:txBody>
    </cdr:sp>
  </cdr:relSizeAnchor>
  <cdr:relSizeAnchor xmlns:cdr="http://schemas.openxmlformats.org/drawingml/2006/chartDrawing">
    <cdr:from>
      <cdr:x>0.83353</cdr:x>
      <cdr:y>0.41415</cdr:y>
    </cdr:from>
    <cdr:to>
      <cdr:x>0.91128</cdr:x>
      <cdr:y>0.55123</cdr:y>
    </cdr:to>
    <cdr:sp macro="" textlink="">
      <cdr:nvSpPr>
        <cdr:cNvPr id="3" name="Oval 2">
          <a:extLst xmlns:a="http://schemas.openxmlformats.org/drawingml/2006/main">
            <a:ext uri="{FF2B5EF4-FFF2-40B4-BE49-F238E27FC236}">
              <a16:creationId xmlns:a16="http://schemas.microsoft.com/office/drawing/2014/main" id="{A69CC2E3-E895-74BC-2D1B-9219DA55CAD6}"/>
            </a:ext>
          </a:extLst>
        </cdr:cNvPr>
        <cdr:cNvSpPr/>
      </cdr:nvSpPr>
      <cdr:spPr>
        <a:xfrm xmlns:a="http://schemas.openxmlformats.org/drawingml/2006/main">
          <a:off x="3500811" y="1118195"/>
          <a:ext cx="326571" cy="370114"/>
        </a:xfrm>
        <a:prstGeom xmlns:a="http://schemas.openxmlformats.org/drawingml/2006/main" prst="ellipse">
          <a:avLst/>
        </a:prstGeom>
        <a:solidFill xmlns:a="http://schemas.openxmlformats.org/drawingml/2006/main">
          <a:srgbClr val="FF0000"/>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kern="1200"/>
        </a:p>
      </cdr:txBody>
    </cdr:sp>
  </cdr:relSizeAnchor>
  <cdr:relSizeAnchor xmlns:cdr="http://schemas.openxmlformats.org/drawingml/2006/chartDrawing">
    <cdr:from>
      <cdr:x>0.83353</cdr:x>
      <cdr:y>0.61964</cdr:y>
    </cdr:from>
    <cdr:to>
      <cdr:x>0.91128</cdr:x>
      <cdr:y>0.75672</cdr:y>
    </cdr:to>
    <cdr:sp macro="" textlink="">
      <cdr:nvSpPr>
        <cdr:cNvPr id="4" name="Oval 3">
          <a:extLst xmlns:a="http://schemas.openxmlformats.org/drawingml/2006/main">
            <a:ext uri="{FF2B5EF4-FFF2-40B4-BE49-F238E27FC236}">
              <a16:creationId xmlns:a16="http://schemas.microsoft.com/office/drawing/2014/main" id="{A69CC2E3-E895-74BC-2D1B-9219DA55CAD6}"/>
            </a:ext>
          </a:extLst>
        </cdr:cNvPr>
        <cdr:cNvSpPr/>
      </cdr:nvSpPr>
      <cdr:spPr>
        <a:xfrm xmlns:a="http://schemas.openxmlformats.org/drawingml/2006/main">
          <a:off x="3500811" y="1673041"/>
          <a:ext cx="326571" cy="370114"/>
        </a:xfrm>
        <a:prstGeom xmlns:a="http://schemas.openxmlformats.org/drawingml/2006/main" prst="ellipse">
          <a:avLst/>
        </a:prstGeom>
        <a:solidFill xmlns:a="http://schemas.openxmlformats.org/drawingml/2006/main">
          <a:srgbClr val="FF0000"/>
        </a:solidFill>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kern="1200"/>
        </a:p>
      </cdr:txBody>
    </cdr:sp>
  </cdr:relSizeAnchor>
</c:userShapes>
</file>

<file path=ppt/drawings/drawing2.xml><?xml version="1.0" encoding="utf-8"?>
<c:userShapes xmlns:c="http://schemas.openxmlformats.org/drawingml/2006/chart">
  <cdr:relSizeAnchor xmlns:cdr="http://schemas.openxmlformats.org/drawingml/2006/chartDrawing">
    <cdr:from>
      <cdr:x>0.69444</cdr:x>
      <cdr:y>0.26905</cdr:y>
    </cdr:from>
    <cdr:to>
      <cdr:x>0.7619</cdr:x>
      <cdr:y>0.45714</cdr:y>
    </cdr:to>
    <cdr:sp macro="" textlink="">
      <cdr:nvSpPr>
        <cdr:cNvPr id="2" name="Shape 20">
          <a:extLst xmlns:a="http://schemas.openxmlformats.org/drawingml/2006/main">
            <a:ext uri="{FF2B5EF4-FFF2-40B4-BE49-F238E27FC236}">
              <a16:creationId xmlns:a16="http://schemas.microsoft.com/office/drawing/2014/main" id="{24F9BF26-BE2C-F3CA-F154-503E0D35CF62}"/>
            </a:ext>
          </a:extLst>
        </cdr:cNvPr>
        <cdr:cNvSpPr/>
      </cdr:nvSpPr>
      <cdr:spPr>
        <a:xfrm xmlns:a="http://schemas.openxmlformats.org/drawingml/2006/main">
          <a:off x="5715000" y="1230086"/>
          <a:ext cx="555171" cy="859970"/>
        </a:xfrm>
        <a:prstGeom xmlns:a="http://schemas.openxmlformats.org/drawingml/2006/main" prst="line">
          <a:avLst/>
        </a:prstGeom>
        <a:noFill xmlns:a="http://schemas.openxmlformats.org/drawingml/2006/main"/>
        <a:ln xmlns:a="http://schemas.openxmlformats.org/drawingml/2006/main" w="41275">
          <a:solidFill>
            <a:srgbClr val="C00000"/>
          </a:solidFill>
          <a:prstDash val="solid"/>
          <a:headEnd type="none"/>
          <a:tailEnd type="triangle"/>
        </a:ln>
      </cdr:spPr>
      <cdr:txBody>
        <a:bodyPr xmlns:a="http://schemas.openxmlformats.org/drawingml/2006/main"/>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endParaRPr lang="en-US" sz="1350"/>
        </a:p>
      </cdr:txBody>
    </cdr:sp>
  </cdr:relSizeAnchor>
  <cdr:relSizeAnchor xmlns:cdr="http://schemas.openxmlformats.org/drawingml/2006/chartDrawing">
    <cdr:from>
      <cdr:x>0.63914</cdr:x>
      <cdr:y>0.17378</cdr:y>
    </cdr:from>
    <cdr:to>
      <cdr:x>0.74469</cdr:x>
      <cdr:y>0.26378</cdr:y>
    </cdr:to>
    <cdr:sp macro="" textlink="">
      <cdr:nvSpPr>
        <cdr:cNvPr id="3" name="Text 44">
          <a:extLst xmlns:a="http://schemas.openxmlformats.org/drawingml/2006/main">
            <a:ext uri="{FF2B5EF4-FFF2-40B4-BE49-F238E27FC236}">
              <a16:creationId xmlns:a16="http://schemas.microsoft.com/office/drawing/2014/main" id="{6095C8EF-AA65-6DDB-0696-3F5C6ADD7CEC}"/>
            </a:ext>
          </a:extLst>
        </cdr:cNvPr>
        <cdr:cNvSpPr/>
      </cdr:nvSpPr>
      <cdr:spPr>
        <a:xfrm xmlns:a="http://schemas.openxmlformats.org/drawingml/2006/main">
          <a:off x="5259833" y="794514"/>
          <a:ext cx="868680" cy="411480"/>
        </a:xfrm>
        <a:prstGeom xmlns:a="http://schemas.openxmlformats.org/drawingml/2006/main" prst="rect">
          <a:avLst/>
        </a:prstGeom>
        <a:noFill xmlns:a="http://schemas.openxmlformats.org/drawingml/2006/main"/>
        <a:ln xmlns:a="http://schemas.openxmlformats.org/drawingml/2006/main"/>
      </cdr:spPr>
      <cdr:txBody>
        <a:bodyPr xmlns:a="http://schemas.openxmlformats.org/drawingml/2006/main" wrap="square" lIns="0" tIns="0" rIns="0" bIns="0" rtlCol="0" anchor="ctr"/>
        <a:lstStyle xmlns:a="http://schemas.openxmlformats.org/drawingml/2006/main">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indent="0" algn="r">
            <a:buNone/>
          </a:pPr>
          <a:r>
            <a:rPr lang="en-US" sz="1400" b="1" dirty="0">
              <a:solidFill>
                <a:srgbClr val="D9534F"/>
              </a:solidFill>
              <a:ea typeface="Aptos" pitchFamily="34" charset="-122"/>
              <a:cs typeface="Aptos" pitchFamily="34" charset="-120"/>
            </a:rPr>
            <a:t>largest gap</a:t>
          </a:r>
          <a:endParaRPr lang="en-US" sz="1400" dirty="0"/>
        </a:p>
        <a:p xmlns:a="http://schemas.openxmlformats.org/drawingml/2006/main">
          <a:pPr marL="0" indent="0" algn="r">
            <a:buNone/>
          </a:pPr>
          <a:r>
            <a:rPr lang="en-US" sz="1400" b="1" dirty="0">
              <a:solidFill>
                <a:srgbClr val="D9534F"/>
              </a:solidFill>
              <a:ea typeface="Aptos" pitchFamily="34" charset="-122"/>
              <a:cs typeface="Aptos" pitchFamily="34" charset="-120"/>
            </a:rPr>
            <a:t>(Δ = −1.2)</a:t>
          </a:r>
          <a:endParaRPr lang="en-US" sz="1400" dirty="0"/>
        </a:p>
      </cdr:txBody>
    </cdr:sp>
  </cdr:relSizeAnchor>
  <cdr:relSizeAnchor xmlns:cdr="http://schemas.openxmlformats.org/drawingml/2006/chartDrawing">
    <cdr:from>
      <cdr:x>0.35935</cdr:x>
      <cdr:y>0.21429</cdr:y>
    </cdr:from>
    <cdr:to>
      <cdr:x>0.36111</cdr:x>
      <cdr:y>0.30873</cdr:y>
    </cdr:to>
    <cdr:sp macro="" textlink="">
      <cdr:nvSpPr>
        <cdr:cNvPr id="4" name="Shape 20">
          <a:extLst xmlns:a="http://schemas.openxmlformats.org/drawingml/2006/main">
            <a:ext uri="{FF2B5EF4-FFF2-40B4-BE49-F238E27FC236}">
              <a16:creationId xmlns:a16="http://schemas.microsoft.com/office/drawing/2014/main" id="{025D6290-F737-1A15-0382-9DB9C33B183D}"/>
            </a:ext>
          </a:extLst>
        </cdr:cNvPr>
        <cdr:cNvSpPr/>
      </cdr:nvSpPr>
      <cdr:spPr>
        <a:xfrm xmlns:a="http://schemas.openxmlformats.org/drawingml/2006/main" flipH="1">
          <a:off x="2957284" y="979714"/>
          <a:ext cx="14515" cy="431798"/>
        </a:xfrm>
        <a:prstGeom xmlns:a="http://schemas.openxmlformats.org/drawingml/2006/main" prst="line">
          <a:avLst/>
        </a:prstGeom>
        <a:noFill xmlns:a="http://schemas.openxmlformats.org/drawingml/2006/main"/>
        <a:ln xmlns:a="http://schemas.openxmlformats.org/drawingml/2006/main" w="41275">
          <a:solidFill>
            <a:srgbClr val="C00000"/>
          </a:solidFill>
          <a:prstDash val="solid"/>
          <a:headEnd type="none"/>
          <a:tailEnd type="triangle"/>
        </a:ln>
      </cdr:spPr>
      <cdr:txBody>
        <a:bodyPr xmlns:a="http://schemas.openxmlformats.org/drawingml/2006/main"/>
        <a:lstStyle xmlns:a="http://schemas.openxmlformats.org/drawingml/2006/main">
          <a:defPPr>
            <a:defRPr lang="en-US"/>
          </a:defPPr>
          <a:lvl1pPr marL="0" indent="0" algn="l" defTabSz="457200" rtl="0" eaLnBrk="1" latinLnBrk="0" hangingPunct="1">
            <a:defRPr sz="1800" kern="1200">
              <a:solidFill>
                <a:schemeClr val="tx1"/>
              </a:solidFill>
              <a:latin typeface="+mn-lt"/>
              <a:ea typeface="+mn-ea"/>
              <a:cs typeface="+mn-cs"/>
            </a:defRPr>
          </a:lvl1pPr>
          <a:lvl2pPr marL="457200" indent="0" algn="l" defTabSz="457200" rtl="0" eaLnBrk="1" latinLnBrk="0" hangingPunct="1">
            <a:defRPr sz="1800" kern="1200">
              <a:solidFill>
                <a:schemeClr val="tx1"/>
              </a:solidFill>
              <a:latin typeface="+mn-lt"/>
              <a:ea typeface="+mn-ea"/>
              <a:cs typeface="+mn-cs"/>
            </a:defRPr>
          </a:lvl2pPr>
          <a:lvl3pPr marL="914400" indent="0" algn="l" defTabSz="457200" rtl="0" eaLnBrk="1" latinLnBrk="0" hangingPunct="1">
            <a:defRPr sz="1800" kern="1200">
              <a:solidFill>
                <a:schemeClr val="tx1"/>
              </a:solidFill>
              <a:latin typeface="+mn-lt"/>
              <a:ea typeface="+mn-ea"/>
              <a:cs typeface="+mn-cs"/>
            </a:defRPr>
          </a:lvl3pPr>
          <a:lvl4pPr marL="1371600" indent="0" algn="l" defTabSz="457200" rtl="0" eaLnBrk="1" latinLnBrk="0" hangingPunct="1">
            <a:defRPr sz="1800" kern="1200">
              <a:solidFill>
                <a:schemeClr val="tx1"/>
              </a:solidFill>
              <a:latin typeface="+mn-lt"/>
              <a:ea typeface="+mn-ea"/>
              <a:cs typeface="+mn-cs"/>
            </a:defRPr>
          </a:lvl4pPr>
          <a:lvl5pPr marL="1828800" indent="0" algn="l" defTabSz="457200" rtl="0" eaLnBrk="1" latinLnBrk="0" hangingPunct="1">
            <a:defRPr sz="1800" kern="1200">
              <a:solidFill>
                <a:schemeClr val="tx1"/>
              </a:solidFill>
              <a:latin typeface="+mn-lt"/>
              <a:ea typeface="+mn-ea"/>
              <a:cs typeface="+mn-cs"/>
            </a:defRPr>
          </a:lvl5pPr>
          <a:lvl6pPr marL="2286000" indent="0" algn="l" defTabSz="457200" rtl="0" eaLnBrk="1" latinLnBrk="0" hangingPunct="1">
            <a:defRPr sz="1800" kern="1200">
              <a:solidFill>
                <a:schemeClr val="tx1"/>
              </a:solidFill>
              <a:latin typeface="+mn-lt"/>
              <a:ea typeface="+mn-ea"/>
              <a:cs typeface="+mn-cs"/>
            </a:defRPr>
          </a:lvl6pPr>
          <a:lvl7pPr marL="2743200" indent="0" algn="l" defTabSz="457200" rtl="0" eaLnBrk="1" latinLnBrk="0" hangingPunct="1">
            <a:defRPr sz="1800" kern="1200">
              <a:solidFill>
                <a:schemeClr val="tx1"/>
              </a:solidFill>
              <a:latin typeface="+mn-lt"/>
              <a:ea typeface="+mn-ea"/>
              <a:cs typeface="+mn-cs"/>
            </a:defRPr>
          </a:lvl7pPr>
          <a:lvl8pPr marL="3200400" indent="0" algn="l" defTabSz="457200" rtl="0" eaLnBrk="1" latinLnBrk="0" hangingPunct="1">
            <a:defRPr sz="1800" kern="1200">
              <a:solidFill>
                <a:schemeClr val="tx1"/>
              </a:solidFill>
              <a:latin typeface="+mn-lt"/>
              <a:ea typeface="+mn-ea"/>
              <a:cs typeface="+mn-cs"/>
            </a:defRPr>
          </a:lvl8pPr>
          <a:lvl9pPr marL="3657600" indent="0" algn="l" defTabSz="457200" rtl="0" eaLnBrk="1" latinLnBrk="0" hangingPunct="1">
            <a:defRPr sz="1800" kern="1200">
              <a:solidFill>
                <a:schemeClr val="tx1"/>
              </a:solidFill>
              <a:latin typeface="+mn-lt"/>
              <a:ea typeface="+mn-ea"/>
              <a:cs typeface="+mn-cs"/>
            </a:defRPr>
          </a:lvl9pPr>
        </a:lstStyle>
        <a:p xmlns:a="http://schemas.openxmlformats.org/drawingml/2006/main">
          <a:endParaRPr lang="en-US" sz="1350"/>
        </a:p>
      </cdr:txBody>
    </cdr:sp>
  </cdr:relSizeAnchor>
  <cdr:relSizeAnchor xmlns:cdr="http://schemas.openxmlformats.org/drawingml/2006/chartDrawing">
    <cdr:from>
      <cdr:x>0.25926</cdr:x>
      <cdr:y>0.1587</cdr:y>
    </cdr:from>
    <cdr:to>
      <cdr:x>0.48016</cdr:x>
      <cdr:y>0.2487</cdr:y>
    </cdr:to>
    <cdr:sp macro="" textlink="">
      <cdr:nvSpPr>
        <cdr:cNvPr id="5" name="Text 44">
          <a:extLst xmlns:a="http://schemas.openxmlformats.org/drawingml/2006/main">
            <a:ext uri="{FF2B5EF4-FFF2-40B4-BE49-F238E27FC236}">
              <a16:creationId xmlns:a16="http://schemas.microsoft.com/office/drawing/2014/main" id="{B5FA95DF-AF43-1E19-E608-E9DA0CB81D66}"/>
            </a:ext>
          </a:extLst>
        </cdr:cNvPr>
        <cdr:cNvSpPr/>
      </cdr:nvSpPr>
      <cdr:spPr>
        <a:xfrm xmlns:a="http://schemas.openxmlformats.org/drawingml/2006/main">
          <a:off x="2133599" y="725572"/>
          <a:ext cx="1817915" cy="411480"/>
        </a:xfrm>
        <a:prstGeom xmlns:a="http://schemas.openxmlformats.org/drawingml/2006/main" prst="rect">
          <a:avLst/>
        </a:prstGeom>
        <a:noFill xmlns:a="http://schemas.openxmlformats.org/drawingml/2006/main"/>
        <a:ln xmlns:a="http://schemas.openxmlformats.org/drawingml/2006/main"/>
      </cdr:spPr>
      <cdr:txBody>
        <a:bodyPr xmlns:a="http://schemas.openxmlformats.org/drawingml/2006/main" wrap="square" lIns="0" tIns="0" rIns="0" bIns="0" rtlCol="0" anchor="ctr"/>
        <a:lstStyle xmlns:a="http://schemas.openxmlformats.org/drawingml/2006/main">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marL="0" indent="0" algn="r">
            <a:buNone/>
          </a:pPr>
          <a:r>
            <a:rPr lang="en-US" sz="1400" b="1" dirty="0">
              <a:solidFill>
                <a:srgbClr val="3257A8"/>
              </a:solidFill>
              <a:ea typeface="Aptos" pitchFamily="34" charset="-122"/>
              <a:cs typeface="Aptos" pitchFamily="34" charset="-120"/>
            </a:rPr>
            <a:t>Closest to ASF Baseline</a:t>
          </a:r>
          <a:endParaRPr lang="en-US" sz="1400" dirty="0">
            <a:solidFill>
              <a:srgbClr val="3257A8"/>
            </a:solidFill>
          </a:endParaRPr>
        </a:p>
        <a:p xmlns:a="http://schemas.openxmlformats.org/drawingml/2006/main">
          <a:pPr marL="0" indent="0" algn="r">
            <a:buNone/>
          </a:pPr>
          <a:r>
            <a:rPr lang="en-US" sz="1400" b="1" dirty="0">
              <a:solidFill>
                <a:srgbClr val="3257A8"/>
              </a:solidFill>
              <a:ea typeface="Aptos" pitchFamily="34" charset="-122"/>
              <a:cs typeface="Aptos" pitchFamily="34" charset="-120"/>
            </a:rPr>
            <a:t>(Δ = −0.3)</a:t>
          </a:r>
          <a:endParaRPr lang="en-US" sz="1400" dirty="0">
            <a:solidFill>
              <a:srgbClr val="3257A8"/>
            </a:solidFill>
          </a:endParaRPr>
        </a:p>
      </cdr:txBody>
    </cdr:sp>
  </cdr:relSizeAnchor>
  <cdr:relSizeAnchor xmlns:cdr="http://schemas.openxmlformats.org/drawingml/2006/chartDrawing">
    <cdr:from>
      <cdr:x>0.22751</cdr:x>
      <cdr:y>0.30714</cdr:y>
    </cdr:from>
    <cdr:to>
      <cdr:x>0.22795</cdr:x>
      <cdr:y>0.43413</cdr:y>
    </cdr:to>
    <cdr:sp macro="" textlink="">
      <cdr:nvSpPr>
        <cdr:cNvPr id="6" name="Shape 20">
          <a:extLst xmlns:a="http://schemas.openxmlformats.org/drawingml/2006/main">
            <a:ext uri="{FF2B5EF4-FFF2-40B4-BE49-F238E27FC236}">
              <a16:creationId xmlns:a16="http://schemas.microsoft.com/office/drawing/2014/main" id="{7105F07C-BFA1-9FC7-0FDA-43991409BF5C}"/>
            </a:ext>
          </a:extLst>
        </cdr:cNvPr>
        <cdr:cNvSpPr/>
      </cdr:nvSpPr>
      <cdr:spPr>
        <a:xfrm xmlns:a="http://schemas.openxmlformats.org/drawingml/2006/main">
          <a:off x="1872343" y="1404257"/>
          <a:ext cx="3628" cy="580569"/>
        </a:xfrm>
        <a:prstGeom xmlns:a="http://schemas.openxmlformats.org/drawingml/2006/main" prst="line">
          <a:avLst/>
        </a:prstGeom>
        <a:noFill xmlns:a="http://schemas.openxmlformats.org/drawingml/2006/main"/>
        <a:ln xmlns:a="http://schemas.openxmlformats.org/drawingml/2006/main" w="41275">
          <a:solidFill>
            <a:srgbClr val="C00000"/>
          </a:solidFill>
          <a:prstDash val="solid"/>
          <a:headEnd type="none"/>
          <a:tailEnd type="triangle"/>
        </a:ln>
      </cdr:spPr>
      <cdr:txBody>
        <a:bodyPr xmlns:a="http://schemas.openxmlformats.org/drawingml/2006/main"/>
        <a:lstStyle xmlns:a="http://schemas.openxmlformats.org/drawingml/2006/main">
          <a:defPPr>
            <a:defRPr lang="en-US"/>
          </a:defPPr>
          <a:lvl1pPr marL="0" indent="0" algn="l" defTabSz="457200" rtl="0" eaLnBrk="1" latinLnBrk="0" hangingPunct="1">
            <a:defRPr sz="1800" kern="1200">
              <a:solidFill>
                <a:schemeClr val="tx1"/>
              </a:solidFill>
              <a:latin typeface="+mn-lt"/>
              <a:ea typeface="+mn-ea"/>
              <a:cs typeface="+mn-cs"/>
            </a:defRPr>
          </a:lvl1pPr>
          <a:lvl2pPr marL="457200" indent="0" algn="l" defTabSz="457200" rtl="0" eaLnBrk="1" latinLnBrk="0" hangingPunct="1">
            <a:defRPr sz="1800" kern="1200">
              <a:solidFill>
                <a:schemeClr val="tx1"/>
              </a:solidFill>
              <a:latin typeface="+mn-lt"/>
              <a:ea typeface="+mn-ea"/>
              <a:cs typeface="+mn-cs"/>
            </a:defRPr>
          </a:lvl2pPr>
          <a:lvl3pPr marL="914400" indent="0" algn="l" defTabSz="457200" rtl="0" eaLnBrk="1" latinLnBrk="0" hangingPunct="1">
            <a:defRPr sz="1800" kern="1200">
              <a:solidFill>
                <a:schemeClr val="tx1"/>
              </a:solidFill>
              <a:latin typeface="+mn-lt"/>
              <a:ea typeface="+mn-ea"/>
              <a:cs typeface="+mn-cs"/>
            </a:defRPr>
          </a:lvl3pPr>
          <a:lvl4pPr marL="1371600" indent="0" algn="l" defTabSz="457200" rtl="0" eaLnBrk="1" latinLnBrk="0" hangingPunct="1">
            <a:defRPr sz="1800" kern="1200">
              <a:solidFill>
                <a:schemeClr val="tx1"/>
              </a:solidFill>
              <a:latin typeface="+mn-lt"/>
              <a:ea typeface="+mn-ea"/>
              <a:cs typeface="+mn-cs"/>
            </a:defRPr>
          </a:lvl4pPr>
          <a:lvl5pPr marL="1828800" indent="0" algn="l" defTabSz="457200" rtl="0" eaLnBrk="1" latinLnBrk="0" hangingPunct="1">
            <a:defRPr sz="1800" kern="1200">
              <a:solidFill>
                <a:schemeClr val="tx1"/>
              </a:solidFill>
              <a:latin typeface="+mn-lt"/>
              <a:ea typeface="+mn-ea"/>
              <a:cs typeface="+mn-cs"/>
            </a:defRPr>
          </a:lvl5pPr>
          <a:lvl6pPr marL="2286000" indent="0" algn="l" defTabSz="457200" rtl="0" eaLnBrk="1" latinLnBrk="0" hangingPunct="1">
            <a:defRPr sz="1800" kern="1200">
              <a:solidFill>
                <a:schemeClr val="tx1"/>
              </a:solidFill>
              <a:latin typeface="+mn-lt"/>
              <a:ea typeface="+mn-ea"/>
              <a:cs typeface="+mn-cs"/>
            </a:defRPr>
          </a:lvl6pPr>
          <a:lvl7pPr marL="2743200" indent="0" algn="l" defTabSz="457200" rtl="0" eaLnBrk="1" latinLnBrk="0" hangingPunct="1">
            <a:defRPr sz="1800" kern="1200">
              <a:solidFill>
                <a:schemeClr val="tx1"/>
              </a:solidFill>
              <a:latin typeface="+mn-lt"/>
              <a:ea typeface="+mn-ea"/>
              <a:cs typeface="+mn-cs"/>
            </a:defRPr>
          </a:lvl7pPr>
          <a:lvl8pPr marL="3200400" indent="0" algn="l" defTabSz="457200" rtl="0" eaLnBrk="1" latinLnBrk="0" hangingPunct="1">
            <a:defRPr sz="1800" kern="1200">
              <a:solidFill>
                <a:schemeClr val="tx1"/>
              </a:solidFill>
              <a:latin typeface="+mn-lt"/>
              <a:ea typeface="+mn-ea"/>
              <a:cs typeface="+mn-cs"/>
            </a:defRPr>
          </a:lvl8pPr>
          <a:lvl9pPr marL="3657600" indent="0" algn="l" defTabSz="457200" rtl="0" eaLnBrk="1" latinLnBrk="0" hangingPunct="1">
            <a:defRPr sz="1800" kern="1200">
              <a:solidFill>
                <a:schemeClr val="tx1"/>
              </a:solidFill>
              <a:latin typeface="+mn-lt"/>
              <a:ea typeface="+mn-ea"/>
              <a:cs typeface="+mn-cs"/>
            </a:defRPr>
          </a:lvl9pPr>
        </a:lstStyle>
        <a:p xmlns:a="http://schemas.openxmlformats.org/drawingml/2006/main">
          <a:endParaRPr lang="en-US" sz="1350"/>
        </a:p>
      </cdr:txBody>
    </cdr:sp>
  </cdr:relSizeAnchor>
  <cdr:relSizeAnchor xmlns:cdr="http://schemas.openxmlformats.org/drawingml/2006/chartDrawing">
    <cdr:from>
      <cdr:x>0.15476</cdr:x>
      <cdr:y>0.24838</cdr:y>
    </cdr:from>
    <cdr:to>
      <cdr:x>0.3276</cdr:x>
      <cdr:y>0.33838</cdr:y>
    </cdr:to>
    <cdr:sp macro="" textlink="">
      <cdr:nvSpPr>
        <cdr:cNvPr id="7" name="Text 44">
          <a:extLst xmlns:a="http://schemas.openxmlformats.org/drawingml/2006/main">
            <a:ext uri="{FF2B5EF4-FFF2-40B4-BE49-F238E27FC236}">
              <a16:creationId xmlns:a16="http://schemas.microsoft.com/office/drawing/2014/main" id="{35AE115C-75AB-55A4-65E4-75107F21D83A}"/>
            </a:ext>
          </a:extLst>
        </cdr:cNvPr>
        <cdr:cNvSpPr/>
      </cdr:nvSpPr>
      <cdr:spPr>
        <a:xfrm xmlns:a="http://schemas.openxmlformats.org/drawingml/2006/main">
          <a:off x="1273628" y="1135600"/>
          <a:ext cx="1422400" cy="411480"/>
        </a:xfrm>
        <a:prstGeom xmlns:a="http://schemas.openxmlformats.org/drawingml/2006/main" prst="rect">
          <a:avLst/>
        </a:prstGeom>
        <a:noFill xmlns:a="http://schemas.openxmlformats.org/drawingml/2006/main"/>
        <a:ln xmlns:a="http://schemas.openxmlformats.org/drawingml/2006/main"/>
      </cdr:spPr>
      <cdr:txBody>
        <a:bodyPr xmlns:a="http://schemas.openxmlformats.org/drawingml/2006/main" wrap="square" lIns="0" tIns="0" rIns="0" bIns="0" rtlCol="0" anchor="ctr"/>
        <a:lstStyle xmlns:a="http://schemas.openxmlformats.org/drawingml/2006/main">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marL="0" indent="0" algn="r">
            <a:buNone/>
          </a:pPr>
          <a:r>
            <a:rPr lang="en-US" sz="1400" b="1" dirty="0">
              <a:ea typeface="Aptos" pitchFamily="34" charset="-122"/>
              <a:cs typeface="Aptos" pitchFamily="34" charset="-120"/>
            </a:rPr>
            <a:t>All RS Considered</a:t>
          </a:r>
          <a:endParaRPr lang="en-US" sz="1400" dirty="0"/>
        </a:p>
        <a:p xmlns:a="http://schemas.openxmlformats.org/drawingml/2006/main">
          <a:pPr marL="0" indent="0" algn="r">
            <a:buNone/>
          </a:pPr>
          <a:r>
            <a:rPr lang="en-US" sz="1400" b="1" dirty="0">
              <a:ea typeface="Aptos" pitchFamily="34" charset="-122"/>
              <a:cs typeface="Aptos" pitchFamily="34" charset="-120"/>
            </a:rPr>
            <a:t>(Δ = −1.0)</a:t>
          </a:r>
          <a:endParaRPr lang="en-US" sz="1400" dirty="0"/>
        </a:p>
      </cdr:txBody>
    </cdr:sp>
  </cdr:relSizeAnchor>
  <cdr:relSizeAnchor xmlns:cdr="http://schemas.openxmlformats.org/drawingml/2006/chartDrawing">
    <cdr:from>
      <cdr:x>0.1627</cdr:x>
      <cdr:y>0.16902</cdr:y>
    </cdr:from>
    <cdr:to>
      <cdr:x>0.19224</cdr:x>
      <cdr:y>0.25902</cdr:y>
    </cdr:to>
    <cdr:sp macro="" textlink="">
      <cdr:nvSpPr>
        <cdr:cNvPr id="8" name="Text 44">
          <a:extLst xmlns:a="http://schemas.openxmlformats.org/drawingml/2006/main">
            <a:ext uri="{FF2B5EF4-FFF2-40B4-BE49-F238E27FC236}">
              <a16:creationId xmlns:a16="http://schemas.microsoft.com/office/drawing/2014/main" id="{2AA6A3E7-5D89-9AEA-9649-31B8DD24CEAD}"/>
            </a:ext>
          </a:extLst>
        </cdr:cNvPr>
        <cdr:cNvSpPr/>
      </cdr:nvSpPr>
      <cdr:spPr>
        <a:xfrm xmlns:a="http://schemas.openxmlformats.org/drawingml/2006/main">
          <a:off x="1338942" y="772743"/>
          <a:ext cx="243113" cy="411480"/>
        </a:xfrm>
        <a:prstGeom xmlns:a="http://schemas.openxmlformats.org/drawingml/2006/main" prst="rect">
          <a:avLst/>
        </a:prstGeom>
        <a:noFill xmlns:a="http://schemas.openxmlformats.org/drawingml/2006/main"/>
        <a:ln xmlns:a="http://schemas.openxmlformats.org/drawingml/2006/main"/>
      </cdr:spPr>
      <cdr:txBody>
        <a:bodyPr xmlns:a="http://schemas.openxmlformats.org/drawingml/2006/main" wrap="square" lIns="0" tIns="0" rIns="0" bIns="0" rtlCol="0" anchor="ctr"/>
        <a:lstStyle xmlns:a="http://schemas.openxmlformats.org/drawingml/2006/main">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marL="0" indent="0" algn="r">
            <a:buNone/>
          </a:pPr>
          <a:r>
            <a:rPr lang="en-US" b="1" dirty="0">
              <a:solidFill>
                <a:schemeClr val="bg1"/>
              </a:solidFill>
              <a:ea typeface="Aptos" pitchFamily="34" charset="-122"/>
              <a:cs typeface="Aptos" pitchFamily="34" charset="-120"/>
            </a:rPr>
            <a:t>1</a:t>
          </a:r>
          <a:endParaRPr lang="en-US" dirty="0"/>
        </a:p>
      </cdr:txBody>
    </cdr:sp>
  </cdr:relSizeAnchor>
  <cdr:relSizeAnchor xmlns:cdr="http://schemas.openxmlformats.org/drawingml/2006/chartDrawing">
    <cdr:from>
      <cdr:x>0.24824</cdr:x>
      <cdr:y>0.1</cdr:y>
    </cdr:from>
    <cdr:to>
      <cdr:x>0.27778</cdr:x>
      <cdr:y>0.19</cdr:y>
    </cdr:to>
    <cdr:sp macro="" textlink="">
      <cdr:nvSpPr>
        <cdr:cNvPr id="9" name="Text 44">
          <a:extLst xmlns:a="http://schemas.openxmlformats.org/drawingml/2006/main">
            <a:ext uri="{FF2B5EF4-FFF2-40B4-BE49-F238E27FC236}">
              <a16:creationId xmlns:a16="http://schemas.microsoft.com/office/drawing/2014/main" id="{7F2FD5D1-0C46-1C5E-C9C4-32FC916F58C7}"/>
            </a:ext>
          </a:extLst>
        </cdr:cNvPr>
        <cdr:cNvSpPr/>
      </cdr:nvSpPr>
      <cdr:spPr>
        <a:xfrm xmlns:a="http://schemas.openxmlformats.org/drawingml/2006/main">
          <a:off x="2042884" y="457200"/>
          <a:ext cx="243113" cy="411480"/>
        </a:xfrm>
        <a:prstGeom xmlns:a="http://schemas.openxmlformats.org/drawingml/2006/main" prst="rect">
          <a:avLst/>
        </a:prstGeom>
        <a:noFill xmlns:a="http://schemas.openxmlformats.org/drawingml/2006/main"/>
        <a:ln xmlns:a="http://schemas.openxmlformats.org/drawingml/2006/main"/>
      </cdr:spPr>
      <cdr:txBody>
        <a:bodyPr xmlns:a="http://schemas.openxmlformats.org/drawingml/2006/main" wrap="square" lIns="0" tIns="0" rIns="0" bIns="0" rtlCol="0" anchor="ctr"/>
        <a:lstStyle xmlns:a="http://schemas.openxmlformats.org/drawingml/2006/main">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marL="0" indent="0" algn="r">
            <a:buNone/>
          </a:pPr>
          <a:r>
            <a:rPr lang="en-US" b="1" dirty="0">
              <a:solidFill>
                <a:schemeClr val="bg1"/>
              </a:solidFill>
              <a:ea typeface="Aptos" pitchFamily="34" charset="-122"/>
              <a:cs typeface="Aptos" pitchFamily="34" charset="-120"/>
            </a:rPr>
            <a:t>2</a:t>
          </a:r>
          <a:endParaRPr lang="en-US" dirty="0"/>
        </a:p>
      </cdr:txBody>
    </cdr:sp>
  </cdr:relSizeAnchor>
  <cdr:relSizeAnchor xmlns:cdr="http://schemas.openxmlformats.org/drawingml/2006/chartDrawing">
    <cdr:from>
      <cdr:x>0.61067</cdr:x>
      <cdr:y>0.1</cdr:y>
    </cdr:from>
    <cdr:to>
      <cdr:x>0.64021</cdr:x>
      <cdr:y>0.19</cdr:y>
    </cdr:to>
    <cdr:sp macro="" textlink="">
      <cdr:nvSpPr>
        <cdr:cNvPr id="10" name="Text 44">
          <a:extLst xmlns:a="http://schemas.openxmlformats.org/drawingml/2006/main">
            <a:ext uri="{FF2B5EF4-FFF2-40B4-BE49-F238E27FC236}">
              <a16:creationId xmlns:a16="http://schemas.microsoft.com/office/drawing/2014/main" id="{7F2FD5D1-0C46-1C5E-C9C4-32FC916F58C7}"/>
            </a:ext>
          </a:extLst>
        </cdr:cNvPr>
        <cdr:cNvSpPr/>
      </cdr:nvSpPr>
      <cdr:spPr>
        <a:xfrm xmlns:a="http://schemas.openxmlformats.org/drawingml/2006/main">
          <a:off x="5025570" y="457200"/>
          <a:ext cx="243113" cy="411480"/>
        </a:xfrm>
        <a:prstGeom xmlns:a="http://schemas.openxmlformats.org/drawingml/2006/main" prst="rect">
          <a:avLst/>
        </a:prstGeom>
        <a:noFill xmlns:a="http://schemas.openxmlformats.org/drawingml/2006/main"/>
        <a:ln xmlns:a="http://schemas.openxmlformats.org/drawingml/2006/main"/>
      </cdr:spPr>
      <cdr:txBody>
        <a:bodyPr xmlns:a="http://schemas.openxmlformats.org/drawingml/2006/main" wrap="square" lIns="0" tIns="0" rIns="0" bIns="0" rtlCol="0" anchor="ctr"/>
        <a:lstStyle xmlns:a="http://schemas.openxmlformats.org/drawingml/2006/main">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marL="0" indent="0" algn="r">
            <a:buNone/>
          </a:pPr>
          <a:r>
            <a:rPr lang="en-US" b="1" dirty="0">
              <a:solidFill>
                <a:schemeClr val="bg1"/>
              </a:solidFill>
              <a:ea typeface="Aptos" pitchFamily="34" charset="-122"/>
              <a:cs typeface="Aptos" pitchFamily="34" charset="-120"/>
            </a:rPr>
            <a:t>3</a:t>
          </a:r>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5E8AA2-9AD0-4B9F-9381-B830F47B77D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A55C0C-02E4-4758-9B8A-7BEE136421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2E6046B-5CC6-4FE6-A7EA-DCF0A7DC4AB5}" type="datetimeFigureOut">
              <a:rPr lang="en-US" smtClean="0"/>
              <a:t>4/14/2026</a:t>
            </a:fld>
            <a:endParaRPr lang="en-US"/>
          </a:p>
        </p:txBody>
      </p:sp>
      <p:sp>
        <p:nvSpPr>
          <p:cNvPr id="4" name="Footer Placeholder 3">
            <a:extLst>
              <a:ext uri="{FF2B5EF4-FFF2-40B4-BE49-F238E27FC236}">
                <a16:creationId xmlns:a16="http://schemas.microsoft.com/office/drawing/2014/main" id="{2BB78D71-AE53-424C-AA76-712C770764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56B646-7BDE-4EFA-ADEE-A6154934E4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D6CC678-E84D-48F2-A381-BA568BD88B79}" type="slidenum">
              <a:rPr lang="en-US" smtClean="0"/>
              <a:t>‹#›</a:t>
            </a:fld>
            <a:endParaRPr lang="en-US"/>
          </a:p>
        </p:txBody>
      </p:sp>
    </p:spTree>
    <p:extLst>
      <p:ext uri="{BB962C8B-B14F-4D97-AF65-F5344CB8AC3E}">
        <p14:creationId xmlns:p14="http://schemas.microsoft.com/office/powerpoint/2010/main" val="2145756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C61D50-A877-3647-9E52-6068133825CF}" type="datetimeFigureOut">
              <a:t>4/14/2026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2A37BA-026F-9146-8519-D617D382498F}" type="slidenum">
              <a:t>‹#›</a:t>
            </a:fld>
            <a:endParaRPr lang="en-US"/>
          </a:p>
        </p:txBody>
      </p:sp>
    </p:spTree>
    <p:extLst>
      <p:ext uri="{BB962C8B-B14F-4D97-AF65-F5344CB8AC3E}">
        <p14:creationId xmlns:p14="http://schemas.microsoft.com/office/powerpoint/2010/main" val="566305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morning/afternoon everyone. I'm [NAME] from Purdue University, and today I'll be presenting our work on operationalizing research software for supply chain security. This is joint work with Soham Rattan, Taylor Schorlemmer, George Thiruvathukal from Loyola, Jeff Carver from Alabama, and James Davis from Purdue.</a:t>
            </a:r>
          </a:p>
        </p:txBody>
      </p:sp>
      <p:sp>
        <p:nvSpPr>
          <p:cNvPr id="4" name="Slide Number Placeholder 3"/>
          <p:cNvSpPr>
            <a:spLocks noGrp="1"/>
          </p:cNvSpPr>
          <p:nvPr>
            <p:ph type="sldNum" sz="quarter" idx="5"/>
          </p:nvPr>
        </p:nvSpPr>
        <p:spPr/>
        <p:txBody>
          <a:bodyPr/>
          <a:lstStyle/>
          <a:p>
            <a:fld id="{0A2A37BA-026F-9146-8519-D617D382498F}" type="slidenum">
              <a:rPr lang="en-US" smtClean="0"/>
              <a:t>1</a:t>
            </a:fld>
            <a:endParaRPr lang="en-US"/>
          </a:p>
        </p:txBody>
      </p:sp>
    </p:spTree>
    <p:extLst>
      <p:ext uri="{BB962C8B-B14F-4D97-AF65-F5344CB8AC3E}">
        <p14:creationId xmlns:p14="http://schemas.microsoft.com/office/powerpoint/2010/main" val="488174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459F5-CB81-61F8-7A58-937F1AA70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E830B-DC22-1A94-A69E-1F71CA1F79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DA353A-71F6-5184-3C94-65198DDDA513}"/>
              </a:ext>
            </a:extLst>
          </p:cNvPr>
          <p:cNvSpPr>
            <a:spLocks noGrp="1"/>
          </p:cNvSpPr>
          <p:nvPr>
            <p:ph type="body" idx="1"/>
          </p:nvPr>
        </p:nvSpPr>
        <p:spPr/>
        <p:txBody>
          <a:bodyPr/>
          <a:lstStyle/>
          <a:p>
            <a:r>
              <a:rPr lang="en-US" dirty="0"/>
              <a:t>Here's how the 6,966 entries in the RSE corpus break down across our taxonomy dimensions.</a:t>
            </a:r>
          </a:p>
          <a:p>
            <a:r>
              <a:rPr lang="en-US" dirty="0"/>
              <a:t>For Actor Unit, the distribution is fairly balanced across research groups at about 29%, individual maintainers also at 28%, and institutions at 26%. Community-governed projects make up about 10%.</a:t>
            </a:r>
          </a:p>
          <a:p>
            <a:r>
              <a:rPr lang="en-US" dirty="0"/>
              <a:t>For Supply Chain Role, the majority — 65% — are application software, with about 30% being dependency artifacts. This matters for security because compromise of a dependency can propagate widely to downstream applications.</a:t>
            </a:r>
          </a:p>
          <a:p>
            <a:r>
              <a:rPr lang="en-US" dirty="0"/>
              <a:t>For Research Role, about 63% of entries directly execute research, while 33% are research-support tooling.</a:t>
            </a:r>
          </a:p>
          <a:p>
            <a:r>
              <a:rPr lang="en-US" dirty="0"/>
              <a:t>And for Distribution Pathway, nearly half distribute through package registries like PyPI or CRAN, followed by source repositories at 24% and installers at about 15%.</a:t>
            </a:r>
          </a:p>
          <a:p>
            <a:r>
              <a:rPr lang="en-US" dirty="0"/>
              <a:t>The key insight here is that research software is not a monolith — it's a diverse ecosystem with distinct categories that matter for how we measure and interpret security.</a:t>
            </a:r>
          </a:p>
        </p:txBody>
      </p:sp>
    </p:spTree>
    <p:extLst>
      <p:ext uri="{BB962C8B-B14F-4D97-AF65-F5344CB8AC3E}">
        <p14:creationId xmlns:p14="http://schemas.microsoft.com/office/powerpoint/2010/main" val="2437477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B07AB-3E04-8923-4A9A-E8F452A45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B93CC-1DD6-7DE2-C076-CE27DE3AB7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F3E481-4951-D08C-D2AD-867F39C9A653}"/>
              </a:ext>
            </a:extLst>
          </p:cNvPr>
          <p:cNvSpPr>
            <a:spLocks noGrp="1"/>
          </p:cNvSpPr>
          <p:nvPr>
            <p:ph type="body" idx="1"/>
          </p:nvPr>
        </p:nvSpPr>
        <p:spPr/>
        <p:txBody>
          <a:bodyPr/>
          <a:lstStyle/>
          <a:p>
            <a:r>
              <a:rPr lang="en-US" dirty="0"/>
              <a:t>Research software underpins virtually all of modern science and engineering. And like any software, research software doesn't exist in isolation — it depends on upstream libraries, tools, and contributors, forming what we call the Research Software Supply Chain, or RSSC.</a:t>
            </a:r>
          </a:p>
          <a:p>
            <a:r>
              <a:rPr lang="en-US" dirty="0"/>
              <a:t>We know software supply chains are a frequent vector for cyberattacks. The RSSC inherits these risks, and the stakes are particularly high because compromised research software can threaten the integrity and trust in research outputs.</a:t>
            </a:r>
          </a:p>
          <a:p>
            <a:r>
              <a:rPr lang="en-US" dirty="0"/>
              <a:t>Here's the core problem: when we look at empirical studies that try to measure research software security, they don't agree on what "research software" even means. Some studies link repos to publications, others use funding linkage, and others classify based on README content. These aren't just different methods — they're sampling fundamentally different populations under the same label.</a:t>
            </a:r>
          </a:p>
          <a:p>
            <a:r>
              <a:rPr lang="en-US" dirty="0"/>
              <a:t>The result is that security conclusions across studies are non-comparable, and policy guidance built on this fragmented evidence may only target narrow slices of the ecosystem.</a:t>
            </a:r>
          </a:p>
        </p:txBody>
      </p:sp>
    </p:spTree>
    <p:extLst>
      <p:ext uri="{BB962C8B-B14F-4D97-AF65-F5344CB8AC3E}">
        <p14:creationId xmlns:p14="http://schemas.microsoft.com/office/powerpoint/2010/main" val="1504705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for the payoff — why does this taxonomy matter for security measurement? We applied OpenSSF Scorecard to 5,937 of our labeled entries and compared against a baseline of enterprise-backed open source projects from the Apache Software Foundation.</a:t>
            </a:r>
          </a:p>
          <a:p>
            <a:r>
              <a:rPr lang="en-US" dirty="0"/>
              <a:t>Looking at the aggregate: research software has a median Scorecard score of 2.9 versus Apache's 3.9, a gap of about 1 point. But that aggregate number is misleading.</a:t>
            </a:r>
          </a:p>
          <a:p>
            <a:r>
              <a:rPr lang="en-US" dirty="0"/>
              <a:t>When we stratify by actor unit, the picture changes dramatically. Community and foundation-governed research software nearly matches Apache — median 3.6, only a 0.3 gap. Research groups score 3.1. But individual maintainers lag significantly at 2.7, a gap of 1.2 points.</a:t>
            </a:r>
          </a:p>
          <a:p>
            <a:r>
              <a:rPr lang="en-US" dirty="0"/>
              <a:t>Importantly, this gap isn't just because Scorecard can't evaluate these repos — missingness rates are comparable across groups. The difference reflects that practices like branch protection, code review, and dependency management automation are less frequently adopted by individual maintainers.</a:t>
            </a:r>
          </a:p>
          <a:p>
            <a:r>
              <a:rPr lang="en-US" dirty="0"/>
              <a:t>The takeaway is clear: treating research software as a single population obscures meaningful differences in governance and workflow maturity. Taxonomy-aware stratification is necessary for interpreting security measurements and for directing policy interventions where they're most needed.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shows the detailed Scorecard comparison. The ASF baseline sits at a median of 3.9 with 28% missingness — meaning about 28% of Scorecard checks couldn't be evaluated from available repository evidence.</a:t>
            </a:r>
          </a:p>
          <a:p>
            <a:r>
              <a:rPr lang="en-US" dirty="0"/>
              <a:t>Looking across the RS actor types: community-governed projects come closest to Apache at 3.6, and they actually have lower missingness at just 11%, suggesting more standardized repository workflows and observable governance signals. Research groups score 3.1. Institutions are at 2.8, and individual maintainers show the largest gap at 2.7.</a:t>
            </a:r>
          </a:p>
          <a:p>
            <a:r>
              <a:rPr lang="en-US" dirty="0"/>
              <a:t>The missingness column is important context — a score of 0 means a practice was evaluated and failed, while a missing check means it couldn't be assessed. So the score gap for individual maintainers isn't driven by missing data — it reflects that practices like branch protection, code review, and dependency management are genuinely less adopted.</a:t>
            </a:r>
          </a:p>
          <a:p>
            <a:r>
              <a:rPr lang="en-US" dirty="0"/>
              <a:t>The bottom line: aggregate research software security numbers mask real differences tied to governance structure. Any policy or tooling intervention should account for these actor-unit differences rather than treating all research software the same.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say </a:t>
            </a:r>
            <a:r>
              <a:rPr lang="en-US" b="1" i="1"/>
              <a:t>research software</a:t>
            </a:r>
            <a:r>
              <a:rPr lang="en-US"/>
              <a:t>, we mean the software used to carry out computational and data-intensive research in the natural sciences, especially in university and national-laboratory settings.</a:t>
            </a:r>
          </a:p>
          <a:p>
            <a:endParaRPr lang="en-US" dirty="0">
              <a:cs typeface="+mn-lt"/>
            </a:endParaRPr>
          </a:p>
          <a:p>
            <a:r>
              <a:rPr lang="en-US"/>
              <a:t>That includes instrument-control software, simulation and modeling code, data and workflow tooling, reusable libraries and APIs, and the support software needed to build, package, run, and reproduce those workflows.</a:t>
            </a:r>
          </a:p>
          <a:p>
            <a:endParaRPr lang="en-US" dirty="0">
              <a:cs typeface="+mn-lt"/>
            </a:endParaRPr>
          </a:p>
          <a:p>
            <a:r>
              <a:rPr lang="en-US" dirty="0"/>
              <a:t>So the term does not just refer to the final scientific application.</a:t>
            </a:r>
            <a:endParaRPr lang="en-US" dirty="0">
              <a:ea typeface="Calibri" panose="020F0502020204030204"/>
              <a:cs typeface="Calibri" panose="020F0502020204030204"/>
            </a:endParaRPr>
          </a:p>
          <a:p>
            <a:r>
              <a:rPr lang="en-US"/>
              <a:t>It refers to the broader software stack that natural-science research depends on.</a:t>
            </a:r>
          </a:p>
          <a:p>
            <a:endParaRPr lang="en-US" dirty="0">
              <a:ea typeface="Calibri"/>
              <a:cs typeface="Calibri"/>
            </a:endParaRPr>
          </a:p>
          <a:p>
            <a:r>
              <a:rPr lang="en-US"/>
              <a:t>And that broader view is important, because once we define research software this way, we can start to see that it depends on many other pieces around it.</a:t>
            </a:r>
            <a:endParaRPr lang="en-US">
              <a:ea typeface="Calibri"/>
              <a:cs typeface="Calibri"/>
            </a:endParaRP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68182-EBFB-2CDF-69E0-1D4F1022F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3F10B8-AF29-32CA-37ED-B7F591DEE9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CFB119-7043-A99F-A310-98B59D6F569C}"/>
              </a:ext>
            </a:extLst>
          </p:cNvPr>
          <p:cNvSpPr>
            <a:spLocks noGrp="1"/>
          </p:cNvSpPr>
          <p:nvPr>
            <p:ph type="body" idx="1"/>
          </p:nvPr>
        </p:nvSpPr>
        <p:spPr/>
        <p:txBody>
          <a:bodyPr/>
          <a:lstStyle/>
          <a:p>
            <a:r>
              <a:rPr lang="en-US" dirty="0"/>
              <a:t>Let's make this concept a bit more concrete.</a:t>
            </a:r>
          </a:p>
          <a:p>
            <a:br>
              <a:rPr lang="en-US" dirty="0">
                <a:cs typeface="+mn-lt"/>
              </a:rPr>
            </a:br>
            <a:r>
              <a:rPr lang="en-US" b="1" dirty="0" err="1"/>
              <a:t>Astropy</a:t>
            </a:r>
            <a:r>
              <a:rPr lang="en-US" b="1" dirty="0"/>
              <a:t> </a:t>
            </a:r>
            <a:r>
              <a:rPr lang="en-US" dirty="0"/>
              <a:t>is a widely used open-source Python software project that provides core libraries for astronomy research.</a:t>
            </a:r>
            <a:endParaRPr lang="en-US" dirty="0">
              <a:ea typeface="Calibri" panose="020F0502020204030204"/>
              <a:cs typeface="Calibri" panose="020F0502020204030204"/>
            </a:endParaRPr>
          </a:p>
          <a:p>
            <a:br>
              <a:rPr lang="en-US" dirty="0">
                <a:cs typeface="+mn-lt"/>
              </a:rPr>
            </a:br>
            <a:r>
              <a:rPr lang="en-US"/>
              <a:t>In this example, the source repository is shaped by upstream contributors, infrastructure, tools, and dependent packages. It is then distributed through packaging and publishing infrastructure and reused downstream by other researchers and research software engineers.</a:t>
            </a:r>
            <a:endParaRPr lang="en-US" dirty="0">
              <a:ea typeface="Calibri"/>
              <a:cs typeface="Calibri"/>
            </a:endParaRPr>
          </a:p>
          <a:p>
            <a:endParaRPr lang="en-US" dirty="0">
              <a:ea typeface="Calibri"/>
              <a:cs typeface="Calibri"/>
            </a:endParaRPr>
          </a:p>
          <a:p>
            <a:r>
              <a:rPr lang="en-US" dirty="0">
                <a:ea typeface="Calibri"/>
                <a:cs typeface="Calibri"/>
              </a:rPr>
              <a:t>This should familiar to anyone thinking about software supply chains!</a:t>
            </a:r>
            <a:endParaRPr lang="en-US" dirty="0"/>
          </a:p>
          <a:p>
            <a:endParaRPr lang="en-US" dirty="0"/>
          </a:p>
          <a:p>
            <a:r>
              <a:rPr lang="en-US" b="1"/>
              <a:t>Now, why should we worry about the security of this supply chain?</a:t>
            </a:r>
            <a:endParaRPr lang="en-US"/>
          </a:p>
          <a:p>
            <a:endParaRPr lang="en-US" dirty="0"/>
          </a:p>
        </p:txBody>
      </p:sp>
    </p:spTree>
    <p:extLst>
      <p:ext uri="{BB962C8B-B14F-4D97-AF65-F5344CB8AC3E}">
        <p14:creationId xmlns:p14="http://schemas.microsoft.com/office/powerpoint/2010/main" val="860384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E7455-A9F5-378E-6DC4-71FDADEDB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57BD1-9282-CDA1-954E-2BBB2BC841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C2165C-AD22-60F5-5FDB-31323CEBC944}"/>
              </a:ext>
            </a:extLst>
          </p:cNvPr>
          <p:cNvSpPr>
            <a:spLocks noGrp="1"/>
          </p:cNvSpPr>
          <p:nvPr>
            <p:ph type="body" idx="1"/>
          </p:nvPr>
        </p:nvSpPr>
        <p:spPr/>
        <p:txBody>
          <a:bodyPr/>
          <a:lstStyle/>
          <a:p>
            <a:r>
              <a:rPr lang="en-US" dirty="0"/>
              <a:t>If something upstream is compromised, whether that is computing infrastructure, a dependency, a release process, or an account, that risk can propagate downstream into research workflows, outputs and </a:t>
            </a:r>
            <a:r>
              <a:rPr lang="en-US" sz="1200" dirty="0">
                <a:solidFill>
                  <a:srgbClr val="1F1F1F"/>
                </a:solidFill>
                <a:latin typeface="Aptos"/>
                <a:ea typeface="Aptos" pitchFamily="34" charset="-122"/>
                <a:cs typeface="Aptos" pitchFamily="34" charset="-120"/>
              </a:rPr>
              <a:t>trust in shared research infrastructure</a:t>
            </a:r>
            <a:r>
              <a:rPr lang="en-US" dirty="0"/>
              <a:t>.</a:t>
            </a:r>
          </a:p>
          <a:p>
            <a:endParaRPr lang="en-US" dirty="0"/>
          </a:p>
          <a:p>
            <a:r>
              <a:rPr lang="en-US"/>
              <a:t>The </a:t>
            </a:r>
            <a:r>
              <a:rPr lang="en-US" b="1"/>
              <a:t>integrity and controlled IP </a:t>
            </a:r>
            <a:r>
              <a:rPr lang="en-US"/>
              <a:t>of research activity depends on the integrity of the surrounding software and infrastructure that support it.</a:t>
            </a:r>
            <a:endParaRPr lang="en-US">
              <a:ea typeface="Calibri"/>
              <a:cs typeface="Calibri"/>
            </a:endParaRPr>
          </a:p>
          <a:p>
            <a:endParaRPr lang="en-US" dirty="0">
              <a:ea typeface="Calibri"/>
              <a:cs typeface="Calibri"/>
            </a:endParaRPr>
          </a:p>
          <a:p>
            <a:r>
              <a:rPr lang="en-US"/>
              <a:t>Institutions are beginning to formalize these concerns. </a:t>
            </a:r>
            <a:endParaRPr lang="en-US">
              <a:ea typeface="Calibri"/>
              <a:cs typeface="Calibri"/>
            </a:endParaRPr>
          </a:p>
          <a:p>
            <a:r>
              <a:rPr lang="en-US" b="1"/>
              <a:t>This Purdue example is one signal of that shift</a:t>
            </a:r>
          </a:p>
          <a:p>
            <a:r>
              <a:rPr lang="en-US"/>
              <a:t>Our IT recently announced a new standard for high-performance computing security.</a:t>
            </a:r>
          </a:p>
          <a:p>
            <a:r>
              <a:rPr lang="en-US" dirty="0"/>
              <a:t>This isn't unique to Purdue...driven by the US Federal Government, research-computing security is becoming more explicit as an institutional responsibility, not just an ad hoc technical concern.</a:t>
            </a:r>
            <a:endParaRPr lang="en-US" dirty="0">
              <a:ea typeface="Calibri"/>
              <a:cs typeface="Calibri"/>
            </a:endParaRPr>
          </a:p>
          <a:p>
            <a:endParaRPr lang="en-US" dirty="0">
              <a:ea typeface="Calibri"/>
              <a:cs typeface="Calibri"/>
            </a:endParaRPr>
          </a:p>
          <a:p>
            <a:endParaRPr lang="en-US" dirty="0"/>
          </a:p>
          <a:p>
            <a:endParaRPr lang="en-US" dirty="0">
              <a:ea typeface="Calibri"/>
              <a:cs typeface="Calibri"/>
            </a:endParaRPr>
          </a:p>
        </p:txBody>
      </p:sp>
    </p:spTree>
    <p:extLst>
      <p:ext uri="{BB962C8B-B14F-4D97-AF65-F5344CB8AC3E}">
        <p14:creationId xmlns:p14="http://schemas.microsoft.com/office/powerpoint/2010/main" val="833184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1D328-7282-DDAF-990E-A16C61FC9E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E51C3-3B3E-2196-A8CC-10328649D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C7A4D-A95E-ED9B-7821-5A53654296E4}"/>
              </a:ext>
            </a:extLst>
          </p:cNvPr>
          <p:cNvSpPr>
            <a:spLocks noGrp="1"/>
          </p:cNvSpPr>
          <p:nvPr>
            <p:ph type="body" idx="1"/>
          </p:nvPr>
        </p:nvSpPr>
        <p:spPr/>
        <p:txBody>
          <a:bodyPr/>
          <a:lstStyle/>
          <a:p>
            <a:r>
              <a:rPr lang="en-US" dirty="0"/>
              <a:t>Even if we agree that research software forms a supply chain and that its security matters, there is still a basic definitional problem: different empirical studies often mean different things when they say </a:t>
            </a:r>
            <a:r>
              <a:rPr lang="en-US" i="1" dirty="0"/>
              <a:t>research software</a:t>
            </a:r>
            <a:r>
              <a:rPr lang="en-US" dirty="0"/>
              <a:t>.</a:t>
            </a:r>
          </a:p>
          <a:p>
            <a:endParaRPr lang="en-US" dirty="0"/>
          </a:p>
          <a:p>
            <a:r>
              <a:rPr lang="en-US" dirty="0"/>
              <a:t>As this illustration shows, some studies identify research software through publication linkage, some through funding linkage, and others through text classification. These approaches may all point into the broader research software ecosystem, but they do not necessarily identify the same population.</a:t>
            </a:r>
          </a:p>
          <a:p>
            <a:endParaRPr lang="en-US" dirty="0"/>
          </a:p>
          <a:p>
            <a:r>
              <a:rPr lang="en-US" dirty="0"/>
              <a:t>That means the results are not directly comparable. The same label, </a:t>
            </a:r>
            <a:r>
              <a:rPr lang="en-US" i="1" dirty="0"/>
              <a:t>research software</a:t>
            </a:r>
            <a:r>
              <a:rPr lang="en-US" dirty="0"/>
              <a:t>, can refer to different populations depending on how the study defines and identifies it.</a:t>
            </a:r>
          </a:p>
          <a:p>
            <a:endParaRPr lang="en-US" dirty="0"/>
          </a:p>
          <a:p>
            <a:r>
              <a:rPr lang="en-US" dirty="0"/>
              <a:t>And that has practical consequences. If policy guidance or security efforts are built on top of these inconsistent definitions, they may end up targeting only narrow slices of the ecosystem.</a:t>
            </a:r>
          </a:p>
          <a:p>
            <a:endParaRPr lang="en-US" dirty="0"/>
          </a:p>
          <a:p>
            <a:r>
              <a:rPr lang="en-US" dirty="0"/>
              <a:t>That is the gap this paper addresses: making scope and operational boundaries explicit so that research software security studies can be interpreted and compared more consistently.</a:t>
            </a:r>
          </a:p>
          <a:p>
            <a:endParaRPr lang="en-US" dirty="0"/>
          </a:p>
        </p:txBody>
      </p:sp>
    </p:spTree>
    <p:extLst>
      <p:ext uri="{BB962C8B-B14F-4D97-AF65-F5344CB8AC3E}">
        <p14:creationId xmlns:p14="http://schemas.microsoft.com/office/powerpoint/2010/main" val="544123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address the definitional challenge, we built an RSSC-oriented taxonomy and applied it through a three-stage pipeline.</a:t>
            </a:r>
          </a:p>
          <a:p>
            <a:endParaRPr lang="en-US" dirty="0"/>
          </a:p>
          <a:p>
            <a:r>
              <a:rPr lang="en-US" dirty="0"/>
              <a:t>First, we developed the taxonomy from prior software supply chain framing and validated it through a scoping review of recent literature. Second, we applied that taxonomy to the </a:t>
            </a:r>
            <a:r>
              <a:rPr lang="en-US" dirty="0" err="1"/>
              <a:t>RSEng</a:t>
            </a:r>
            <a:r>
              <a:rPr lang="en-US" dirty="0"/>
              <a:t> dataset, a corpus created and curated in prior work, using an LLM-based classifier on repository READMEs and project metadata. Third, we used the resulting labels to support a preliminary </a:t>
            </a:r>
            <a:r>
              <a:rPr lang="en-US" dirty="0" err="1"/>
              <a:t>OpenSSF</a:t>
            </a:r>
            <a:r>
              <a:rPr lang="en-US" dirty="0"/>
              <a:t> Scorecard analysis, with an Apache baseline for context.</a:t>
            </a:r>
          </a:p>
          <a:p>
            <a:endParaRPr lang="en-US" dirty="0"/>
          </a:p>
          <a:p>
            <a:r>
              <a:rPr lang="en-US" dirty="0"/>
              <a:t>The bottom half of the slide summarizes the four taxonomy dimensions we arrived at.</a:t>
            </a:r>
          </a:p>
          <a:p>
            <a:endParaRPr lang="en-US" dirty="0"/>
          </a:p>
          <a:p>
            <a:r>
              <a:rPr lang="en-US" dirty="0"/>
              <a:t>The first is </a:t>
            </a:r>
            <a:r>
              <a:rPr lang="en-US" b="1" dirty="0"/>
              <a:t>Actor Unit</a:t>
            </a:r>
            <a:r>
              <a:rPr lang="en-US" dirty="0"/>
              <a:t>, which asks who maintains the software, for example an individual maintainer, a research group or lab, an institution, a community or foundation, or a vendor.</a:t>
            </a:r>
          </a:p>
          <a:p>
            <a:endParaRPr lang="en-US" dirty="0"/>
          </a:p>
          <a:p>
            <a:r>
              <a:rPr lang="en-US" dirty="0"/>
              <a:t>The second is </a:t>
            </a:r>
            <a:r>
              <a:rPr lang="en-US" b="1" dirty="0"/>
              <a:t>Supply Chain Role</a:t>
            </a:r>
            <a:r>
              <a:rPr lang="en-US" dirty="0"/>
              <a:t>, which asks where the software sits in the supply chain, such as application software, a dependency artifact, infrastructure, or build-and-release tooling.</a:t>
            </a:r>
          </a:p>
          <a:p>
            <a:endParaRPr lang="en-US" dirty="0"/>
          </a:p>
          <a:p>
            <a:r>
              <a:rPr lang="en-US" dirty="0"/>
              <a:t>The third is </a:t>
            </a:r>
            <a:r>
              <a:rPr lang="en-US" b="1" dirty="0"/>
              <a:t>Research Role</a:t>
            </a:r>
            <a:r>
              <a:rPr lang="en-US" dirty="0"/>
              <a:t>, which asks what the software does in relation to research, such as direct research execution, research-support tooling, or more incidental or general-purpose use.</a:t>
            </a:r>
          </a:p>
          <a:p>
            <a:endParaRPr lang="en-US" dirty="0"/>
          </a:p>
          <a:p>
            <a:r>
              <a:rPr lang="en-US" dirty="0"/>
              <a:t>And the fourth is </a:t>
            </a:r>
            <a:r>
              <a:rPr lang="en-US" b="1" dirty="0"/>
              <a:t>Distribution Pathway</a:t>
            </a:r>
            <a:r>
              <a:rPr lang="en-US" dirty="0"/>
              <a:t>, which asks how the software is delivered, for example through a package registry, source repository, installer or binary, network service, or container.</a:t>
            </a:r>
          </a:p>
          <a:p>
            <a:endParaRPr lang="en-US" dirty="0"/>
          </a:p>
          <a:p>
            <a:r>
              <a:rPr lang="en-US" dirty="0"/>
              <a:t>So our contribution is not just a definition in words. It is a structured taxonomy grounded in prior supply chain thinking, validated through literature review, and operationalized on a large corpus for downstream security analysis.</a:t>
            </a:r>
          </a:p>
          <a:p>
            <a:endParaRPr lang="en-US" dirty="0"/>
          </a:p>
          <a:p>
            <a:r>
              <a:rPr lang="en-US" dirty="0"/>
              <a:t>Thus instead of relying on inconsistent implicit definitions, we make the relevant scope choices explicit and reusable in this work.</a:t>
            </a: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 move from the taxonomy itself to what the labeled corpus looks like once we apply it.</a:t>
            </a:r>
          </a:p>
          <a:p>
            <a:endParaRPr lang="en-US" dirty="0"/>
          </a:p>
          <a:p>
            <a:r>
              <a:rPr lang="en-US" dirty="0"/>
              <a:t>Starting with </a:t>
            </a:r>
            <a:r>
              <a:rPr lang="en-US" b="1" dirty="0"/>
              <a:t>Actor Unit</a:t>
            </a:r>
            <a:r>
              <a:rPr lang="en-US" dirty="0"/>
              <a:t>, the distribution is fairly balanced across three dominant groups: </a:t>
            </a:r>
            <a:r>
              <a:rPr lang="en-US" b="1" dirty="0"/>
              <a:t>research groups or labs</a:t>
            </a:r>
            <a:r>
              <a:rPr lang="en-US" dirty="0"/>
              <a:t> at 28.8%, </a:t>
            </a:r>
            <a:r>
              <a:rPr lang="en-US" b="1" dirty="0"/>
              <a:t>individual maintainers</a:t>
            </a:r>
            <a:r>
              <a:rPr lang="en-US" dirty="0"/>
              <a:t> at 28.4%, and </a:t>
            </a:r>
            <a:r>
              <a:rPr lang="en-US" b="1" dirty="0"/>
              <a:t>institutions</a:t>
            </a:r>
            <a:r>
              <a:rPr lang="en-US" dirty="0"/>
              <a:t> at 25.6%. Community or foundation-governed projects make up a smaller but still meaningful share at 10.0%.</a:t>
            </a:r>
          </a:p>
          <a:p>
            <a:endParaRPr lang="en-US" dirty="0"/>
          </a:p>
          <a:p>
            <a:r>
              <a:rPr lang="en-US" dirty="0"/>
              <a:t>For </a:t>
            </a:r>
            <a:r>
              <a:rPr lang="en-US" b="1" dirty="0"/>
              <a:t>Supply Chain Role</a:t>
            </a:r>
            <a:r>
              <a:rPr lang="en-US" dirty="0"/>
              <a:t>, the largest category is clearly </a:t>
            </a:r>
            <a:r>
              <a:rPr lang="en-US" b="1" dirty="0"/>
              <a:t>application software</a:t>
            </a:r>
            <a:r>
              <a:rPr lang="en-US" dirty="0"/>
              <a:t>, which accounts for 65.2% of the corpus. A substantial minority, 30.0%, are </a:t>
            </a:r>
            <a:r>
              <a:rPr lang="en-US" b="1" dirty="0"/>
              <a:t>dependency software artifacts</a:t>
            </a:r>
            <a:r>
              <a:rPr lang="en-US" dirty="0"/>
              <a:t>. That is important from a security perspective because dependencies may sit upstream of many downstream research applications.</a:t>
            </a:r>
          </a:p>
          <a:p>
            <a:endParaRPr lang="en-US" dirty="0"/>
          </a:p>
          <a:p>
            <a:r>
              <a:rPr lang="en-US" dirty="0"/>
              <a:t>For </a:t>
            </a:r>
            <a:r>
              <a:rPr lang="en-US" b="1" dirty="0"/>
              <a:t>Research Role</a:t>
            </a:r>
            <a:r>
              <a:rPr lang="en-US" dirty="0"/>
              <a:t>, most entries are used for </a:t>
            </a:r>
            <a:r>
              <a:rPr lang="en-US" b="1" dirty="0"/>
              <a:t>direct research execution</a:t>
            </a:r>
            <a:r>
              <a:rPr lang="en-US" dirty="0"/>
              <a:t>, at 63.3%, while 32.9% are </a:t>
            </a:r>
            <a:r>
              <a:rPr lang="en-US" b="1" dirty="0"/>
              <a:t>research-support tooling</a:t>
            </a:r>
            <a:r>
              <a:rPr lang="en-US" dirty="0"/>
              <a:t>. So this corpus is not just infrastructure around research, it is largely software used directly in the research process itself.</a:t>
            </a:r>
          </a:p>
          <a:p>
            <a:endParaRPr lang="en-US" dirty="0"/>
          </a:p>
          <a:p>
            <a:r>
              <a:rPr lang="en-US" dirty="0"/>
              <a:t>And for </a:t>
            </a:r>
            <a:r>
              <a:rPr lang="en-US" b="1" dirty="0"/>
              <a:t>Distribution Pathway</a:t>
            </a:r>
            <a:r>
              <a:rPr lang="en-US" dirty="0"/>
              <a:t>, nearly half of the entries, 49.1%, distribute through </a:t>
            </a:r>
            <a:r>
              <a:rPr lang="en-US" b="1" dirty="0"/>
              <a:t>package registries</a:t>
            </a:r>
            <a:r>
              <a:rPr lang="en-US" dirty="0"/>
              <a:t>, followed by </a:t>
            </a:r>
            <a:r>
              <a:rPr lang="en-US" b="1" dirty="0"/>
              <a:t>source repositories</a:t>
            </a:r>
            <a:r>
              <a:rPr lang="en-US" dirty="0"/>
              <a:t> at 24.1%, </a:t>
            </a:r>
            <a:r>
              <a:rPr lang="en-US" b="1" dirty="0"/>
              <a:t>installers or binaries</a:t>
            </a:r>
            <a:r>
              <a:rPr lang="en-US" dirty="0"/>
              <a:t> at 14.8%, and </a:t>
            </a:r>
            <a:r>
              <a:rPr lang="en-US" b="1" dirty="0"/>
              <a:t>network services or containers</a:t>
            </a:r>
            <a:r>
              <a:rPr lang="en-US" dirty="0"/>
              <a:t> at 7.1%.</a:t>
            </a:r>
          </a:p>
          <a:p>
            <a:endParaRPr lang="en-US" dirty="0"/>
          </a:p>
          <a:p>
            <a:r>
              <a:rPr lang="en-US" dirty="0"/>
              <a:t>So once we label the corpus explicitly, it becomes clear that research software is not a single uniform population. It is a structured ecosystem with meaningful differences in who maintains the software, where it sits in the supply chain, what role it plays in research, and how it is distributed.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3266A-4B3A-51C2-782C-248A6A3F2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CE971-395C-9D3D-0114-DF8293EDC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0963AC-63E6-DFB8-8176-6CF8019FB228}"/>
              </a:ext>
            </a:extLst>
          </p:cNvPr>
          <p:cNvSpPr>
            <a:spLocks noGrp="1"/>
          </p:cNvSpPr>
          <p:nvPr>
            <p:ph type="body" idx="1"/>
          </p:nvPr>
        </p:nvSpPr>
        <p:spPr/>
        <p:txBody>
          <a:bodyPr/>
          <a:lstStyle/>
          <a:p>
            <a:r>
              <a:rPr lang="en-US" dirty="0"/>
              <a:t>Now for the payoff: why does this taxonomy matter for security measurement?</a:t>
            </a:r>
          </a:p>
          <a:p>
            <a:endParaRPr lang="en-US" dirty="0"/>
          </a:p>
          <a:p>
            <a:r>
              <a:rPr lang="en-US" dirty="0"/>
              <a:t>We applied </a:t>
            </a:r>
            <a:r>
              <a:rPr lang="en-US" dirty="0" err="1"/>
              <a:t>OpenSSF</a:t>
            </a:r>
            <a:r>
              <a:rPr lang="en-US" dirty="0"/>
              <a:t> Scorecard to 5,937 of the labeled entries in our corpus and compared them against a baseline of enterprise-backed open-source projects from the Apache Software Foundation.</a:t>
            </a:r>
          </a:p>
          <a:p>
            <a:endParaRPr lang="en-US" dirty="0"/>
          </a:p>
          <a:p>
            <a:r>
              <a:rPr lang="en-US" dirty="0"/>
              <a:t>If we look only at the aggregate, research software appears to score lower overall, with a median Scorecard score of 2.9 compared with Apache’s 3.9, a gap of about one point. But that aggregate view hides important differences.</a:t>
            </a:r>
          </a:p>
          <a:p>
            <a:endParaRPr lang="en-US" dirty="0"/>
          </a:p>
          <a:p>
            <a:r>
              <a:rPr lang="en-US" dirty="0"/>
              <a:t>Once we stratify by actor unit, the picture changes. Community- and foundation-governed research software comes closest to the Apache baseline, with a median score of 3.6 and only a 0.3 gap. Research-group-maintained software scores 3.1. By contrast, individual-maintainer projects lag the most, at 2.7, which is a 1.2-point gap from Apache.</a:t>
            </a:r>
          </a:p>
          <a:p>
            <a:endParaRPr lang="en-US" dirty="0"/>
          </a:p>
          <a:p>
            <a:r>
              <a:rPr lang="en-US" dirty="0"/>
              <a:t>So the key message is that research software is not one uniform security population. Governance structure matters. Community-run projects look much closer to well-resourced open-source foundations, while individually maintained projects fall noticeably behind.</a:t>
            </a:r>
          </a:p>
          <a:p>
            <a:endParaRPr lang="en-US" dirty="0"/>
          </a:p>
          <a:p>
            <a:r>
              <a:rPr lang="en-US" dirty="0"/>
              <a:t>That is why taxonomy-aware stratification matters: averages alone can obscure meaningful differences in governance and workflow maturity, and those differences matter for how we interpret security measurements and where we focus improvement efforts.</a:t>
            </a:r>
          </a:p>
          <a:p>
            <a:endParaRPr lang="en-US" dirty="0"/>
          </a:p>
        </p:txBody>
      </p:sp>
    </p:spTree>
    <p:extLst>
      <p:ext uri="{BB962C8B-B14F-4D97-AF65-F5344CB8AC3E}">
        <p14:creationId xmlns:p14="http://schemas.microsoft.com/office/powerpoint/2010/main" val="3754211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conclude, we contribute an RSSC-oriented taxonomy, a labeled RSE dataset and reproducible pipeline, and a taxonomy-aware security analysis showing why stratification matters.</a:t>
            </a:r>
          </a:p>
          <a:p>
            <a:endParaRPr lang="en-US" dirty="0"/>
          </a:p>
          <a:p>
            <a:r>
              <a:rPr lang="en-US" dirty="0"/>
              <a:t>Looking ahead, we want to expand the evidence sources we use and continue refining the labeling pipeline.</a:t>
            </a:r>
          </a:p>
          <a:p>
            <a:r>
              <a:rPr lang="en-US"/>
              <a:t>The paper and artifacts are available through the QR codes here, and we are also hosting a related workshop at IEEE eScience.</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8B8A4C1-EF65-4353-85A0-BA86BEE0EAC7}"/>
              </a:ext>
            </a:extLst>
          </p:cNvPr>
          <p:cNvPicPr>
            <a:picLocks noChangeAspect="1"/>
          </p:cNvPicPr>
          <p:nvPr userDrawn="1"/>
        </p:nvPicPr>
        <p:blipFill>
          <a:blip r:embed="rId2"/>
          <a:stretch>
            <a:fillRect/>
          </a:stretch>
        </p:blipFill>
        <p:spPr>
          <a:xfrm>
            <a:off x="2037566" y="6177089"/>
            <a:ext cx="5068868" cy="542583"/>
          </a:xfrm>
          <a:prstGeom prst="rect">
            <a:avLst/>
          </a:prstGeom>
        </p:spPr>
      </p:pic>
      <p:sp>
        <p:nvSpPr>
          <p:cNvPr id="251918" name="Rectangle 14"/>
          <p:cNvSpPr>
            <a:spLocks noGrp="1" noChangeArrowheads="1"/>
          </p:cNvSpPr>
          <p:nvPr>
            <p:ph type="subTitle" idx="1"/>
          </p:nvPr>
        </p:nvSpPr>
        <p:spPr>
          <a:xfrm>
            <a:off x="13716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056481"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638" y="2094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37226"/>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6" name="Slide Number Placeholder 15">
            <a:extLst>
              <a:ext uri="{FF2B5EF4-FFF2-40B4-BE49-F238E27FC236}">
                <a16:creationId xmlns:a16="http://schemas.microsoft.com/office/drawing/2014/main" id="{1991DBEA-463E-0543-8703-1617F14E9D1E}"/>
              </a:ext>
            </a:extLst>
          </p:cNvPr>
          <p:cNvSpPr>
            <a:spLocks noGrp="1"/>
          </p:cNvSpPr>
          <p:nvPr>
            <p:ph type="sldNum" sz="quarter" idx="10"/>
          </p:nvPr>
        </p:nvSpPr>
        <p:spPr/>
        <p:txBody>
          <a:bodyPr/>
          <a:lstStyle/>
          <a:p>
            <a:fld id="{8A7A6979-0714-4377-B894-6BE4C2D6E202}" type="slidenum">
              <a:rPr lang="en-US" smtClean="0"/>
              <a:pPr/>
              <a:t>‹#›</a:t>
            </a:fld>
            <a:endParaRPr lang="en-US" dirty="0"/>
          </a:p>
        </p:txBody>
      </p:sp>
      <p:sp>
        <p:nvSpPr>
          <p:cNvPr id="13" name="Line 66">
            <a:extLst>
              <a:ext uri="{FF2B5EF4-FFF2-40B4-BE49-F238E27FC236}">
                <a16:creationId xmlns:a16="http://schemas.microsoft.com/office/drawing/2014/main" id="{3F511F5E-0750-44D9-87E7-327990941570}"/>
              </a:ext>
            </a:extLst>
          </p:cNvPr>
          <p:cNvSpPr>
            <a:spLocks noChangeShapeType="1"/>
          </p:cNvSpPr>
          <p:nvPr userDrawn="1"/>
        </p:nvSpPr>
        <p:spPr bwMode="auto">
          <a:xfrm flipV="1">
            <a:off x="1056481" y="2969042"/>
            <a:ext cx="7031039" cy="0"/>
          </a:xfrm>
          <a:prstGeom prst="line">
            <a:avLst/>
          </a:prstGeom>
          <a:noFill/>
          <a:ln w="38100">
            <a:solidFill>
              <a:schemeClr val="accent1"/>
            </a:solidFill>
            <a:miter lim="800000"/>
            <a:headEnd/>
            <a:tailEnd/>
          </a:ln>
          <a:effectLst/>
        </p:spPr>
        <p:txBody>
          <a:bodyPr wrap="none"/>
          <a:lstStyle/>
          <a:p>
            <a:endParaRPr lang="ko-KR" altLang="en-US"/>
          </a:p>
        </p:txBody>
      </p:sp>
    </p:spTree>
    <p:extLst>
      <p:ext uri="{BB962C8B-B14F-4D97-AF65-F5344CB8AC3E}">
        <p14:creationId xmlns:p14="http://schemas.microsoft.com/office/powerpoint/2010/main" val="42326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2" name="Slide Number Placeholder 1">
            <a:extLst>
              <a:ext uri="{FF2B5EF4-FFF2-40B4-BE49-F238E27FC236}">
                <a16:creationId xmlns:a16="http://schemas.microsoft.com/office/drawing/2014/main" id="{3DEA9EA1-F1A5-094D-9902-BECC17F58D5D}"/>
              </a:ext>
            </a:extLst>
          </p:cNvPr>
          <p:cNvSpPr>
            <a:spLocks noGrp="1"/>
          </p:cNvSpPr>
          <p:nvPr>
            <p:ph type="sldNum" sz="quarter" idx="16"/>
          </p:nvPr>
        </p:nvSpPr>
        <p:spPr/>
        <p:txBody>
          <a:bodyPr/>
          <a:lstStyle/>
          <a:p>
            <a:fld id="{8A7A6979-0714-4377-B894-6BE4C2D6E202}" type="slidenum">
              <a:rPr lang="en-US" smtClean="0"/>
              <a:pPr/>
              <a:t>‹#›</a:t>
            </a:fld>
            <a:endParaRPr lang="en-US" dirty="0"/>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Tree>
    <p:extLst>
      <p:ext uri="{BB962C8B-B14F-4D97-AF65-F5344CB8AC3E}">
        <p14:creationId xmlns:p14="http://schemas.microsoft.com/office/powerpoint/2010/main" val="2625959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Calibri" panose="020F0502020204030204" pitchFamily="34" charset="0"/>
                <a:cs typeface="Calibri" panose="020F0502020204030204" pitchFamily="34" charset="0"/>
              </a:rPr>
              <a:t>Support the Purdue University brand in your presentations by using a brand-friendly template. This template uses an accessible master layout. Please note that some changes </a:t>
            </a:r>
            <a:br>
              <a:rPr lang="en-US" dirty="0">
                <a:solidFill>
                  <a:schemeClr val="bg1"/>
                </a:solidFill>
                <a:effectLst/>
                <a:latin typeface="Calibri" panose="020F0502020204030204" pitchFamily="34" charset="0"/>
                <a:cs typeface="Calibri" panose="020F0502020204030204" pitchFamily="34" charset="0"/>
              </a:rPr>
            </a:br>
            <a:r>
              <a:rPr lang="en-US" dirty="0">
                <a:solidFill>
                  <a:schemeClr val="bg1"/>
                </a:solidFill>
                <a:effectLst/>
                <a:latin typeface="Calibri" panose="020F0502020204030204" pitchFamily="34" charset="0"/>
                <a:cs typeface="Calibri" panose="020F0502020204030204" pitchFamily="34" charset="0"/>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latin typeface="Calibri" panose="020F0502020204030204" pitchFamily="34" charset="0"/>
              <a:cs typeface="Calibri" panose="020F0502020204030204" pitchFamily="34" charset="0"/>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1" name="Purdue Logo" descr="Purdue Logo">
            <a:extLst>
              <a:ext uri="{FF2B5EF4-FFF2-40B4-BE49-F238E27FC236}">
                <a16:creationId xmlns:a16="http://schemas.microsoft.com/office/drawing/2014/main" id="{5776162E-C11B-0945-A3D0-13135D39C15E}"/>
              </a:ext>
            </a:extLst>
          </p:cNvPr>
          <p:cNvPicPr>
            <a:picLocks noChangeAspect="1"/>
          </p:cNvPicPr>
          <p:nvPr/>
        </p:nvPicPr>
        <p:blipFill>
          <a:blip r:embed="rId2"/>
          <a:stretch>
            <a:fillRect/>
          </a:stretch>
        </p:blipFill>
        <p:spPr>
          <a:xfrm>
            <a:off x="383868" y="6059042"/>
            <a:ext cx="1908400" cy="34159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 Colorful">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7451413" cy="757130"/>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Calibri" panose="020F0502020204030204" pitchFamily="34" charset="0"/>
                <a:cs typeface="Calibri" panose="020F0502020204030204" pitchFamily="34" charset="0"/>
              </a:defRPr>
            </a:lvl1pPr>
          </a:lstStyle>
          <a:p>
            <a:r>
              <a:rPr lang="en-US" dirty="0"/>
              <a:t>Title</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cNvSpPr>
            <a:spLocks noGrp="1"/>
          </p:cNvSpPr>
          <p:nvPr>
            <p:ph type="sldNum" sz="quarter" idx="12"/>
          </p:nvPr>
        </p:nvSpPr>
        <p:spPr>
          <a:xfrm>
            <a:off x="8410660"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Slide Number">
            <a:extLst>
              <a:ext uri="{FF2B5EF4-FFF2-40B4-BE49-F238E27FC236}">
                <a16:creationId xmlns:a16="http://schemas.microsoft.com/office/drawing/2014/main" id="{49E8753C-A442-034F-B0F4-92D22B3247FE}"/>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Calibri" panose="020F0502020204030204" pitchFamily="34" charset="0"/>
                <a:cs typeface="Calibri" panose="020F0502020204030204" pitchFamily="34" charset="0"/>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Calibri" panose="020F0502020204030204" pitchFamily="34" charset="0"/>
                <a:cs typeface="Calibri" panose="020F0502020204030204" pitchFamily="34" charset="0"/>
              </a:defRPr>
            </a:lvl1pPr>
            <a:lvl4pPr marL="685800" indent="0" algn="ctr">
              <a:buNone/>
              <a:defRPr>
                <a:solidFill>
                  <a:schemeClr val="bg1"/>
                </a:solidFill>
              </a:defRPr>
            </a:lvl4pPr>
          </a:lstStyle>
          <a:p>
            <a:pPr lvl="0"/>
            <a:r>
              <a:rPr lang="en-US" dirty="0"/>
              <a:t>Insert picture or chart here</a:t>
            </a:r>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Slide Number">
            <a:extLst>
              <a:ext uri="{FF2B5EF4-FFF2-40B4-BE49-F238E27FC236}">
                <a16:creationId xmlns:a16="http://schemas.microsoft.com/office/drawing/2014/main" id="{50D54855-2B56-7D4D-BC1F-BBB8B58B9663}"/>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Calibri" panose="020F0502020204030204" pitchFamily="34" charset="0"/>
                <a:cs typeface="Calibri" panose="020F0502020204030204" pitchFamily="34" charset="0"/>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Calibri" panose="020F0502020204030204" pitchFamily="34" charset="0"/>
                <a:cs typeface="Calibri" panose="020F0502020204030204" pitchFamily="34" charset="0"/>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Calibri" panose="020F0502020204030204" pitchFamily="34" charset="0"/>
                <a:cs typeface="Calibri" panose="020F0502020204030204" pitchFamily="34"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Slide Number">
            <a:extLst>
              <a:ext uri="{FF2B5EF4-FFF2-40B4-BE49-F238E27FC236}">
                <a16:creationId xmlns:a16="http://schemas.microsoft.com/office/drawing/2014/main" id="{8E13B548-F076-CF46-A887-15D7D4869738}"/>
              </a:ext>
            </a:extLst>
          </p:cNvPr>
          <p:cNvSpPr>
            <a:spLocks noGrp="1"/>
          </p:cNvSpPr>
          <p:nvPr>
            <p:ph type="sldNum" sz="quarter" idx="12"/>
          </p:nvPr>
        </p:nvSpPr>
        <p:spPr>
          <a:xfrm>
            <a:off x="8413374" y="6181281"/>
            <a:ext cx="365760" cy="365760"/>
          </a:xfrm>
        </p:spPr>
        <p:txBody>
          <a:bodyPr/>
          <a:lstStyle>
            <a:lvl1pPr>
              <a:defRPr>
                <a:solidFill>
                  <a:schemeClr val="accent4"/>
                </a:solidFill>
                <a:latin typeface="Calibri" panose="020F0502020204030204" pitchFamily="34" charset="0"/>
                <a:cs typeface="Calibri" panose="020F0502020204030204" pitchFamily="34" charset="0"/>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091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0" y="0"/>
            <a:ext cx="9144000" cy="0"/>
          </a:xfrm>
          <a:prstGeom prst="line">
            <a:avLst/>
          </a:prstGeom>
          <a:noFill/>
          <a:ln w="38100">
            <a:solidFill>
              <a:srgbClr val="1CADE4"/>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pic>
        <p:nvPicPr>
          <p:cNvPr id="12" name="Purdue CoBrand">
            <a:extLst>
              <a:ext uri="{FF2B5EF4-FFF2-40B4-BE49-F238E27FC236}">
                <a16:creationId xmlns:a16="http://schemas.microsoft.com/office/drawing/2014/main" id="{BCBD89D8-43BD-5D41-99C6-91B0B6A51904}"/>
              </a:ext>
            </a:extLst>
          </p:cNvPr>
          <p:cNvPicPr>
            <a:picLocks noChangeAspect="1"/>
          </p:cNvPicPr>
          <p:nvPr userDrawn="1"/>
        </p:nvPicPr>
        <p:blipFill rotWithShape="1">
          <a:blip r:embed="rId2"/>
          <a:srcRect l="-1" t="1" r="44430" b="-2140"/>
          <a:stretch/>
        </p:blipFill>
        <p:spPr>
          <a:xfrm>
            <a:off x="5804002" y="6140098"/>
            <a:ext cx="2829133" cy="554197"/>
          </a:xfrm>
          <a:prstGeom prst="rect">
            <a:avLst/>
          </a:prstGeom>
        </p:spPr>
      </p:pic>
      <p:sp>
        <p:nvSpPr>
          <p:cNvPr id="2" name="TextBox 1">
            <a:extLst>
              <a:ext uri="{FF2B5EF4-FFF2-40B4-BE49-F238E27FC236}">
                <a16:creationId xmlns:a16="http://schemas.microsoft.com/office/drawing/2014/main" id="{9D40ABC9-8673-5842-AB6C-97E21CAE77DF}"/>
              </a:ext>
            </a:extLst>
          </p:cNvPr>
          <p:cNvSpPr txBox="1"/>
          <p:nvPr userDrawn="1"/>
        </p:nvSpPr>
        <p:spPr>
          <a:xfrm>
            <a:off x="5276378" y="5586267"/>
            <a:ext cx="3850862" cy="461665"/>
          </a:xfrm>
          <a:prstGeom prst="rect">
            <a:avLst/>
          </a:prstGeom>
          <a:noFill/>
        </p:spPr>
        <p:txBody>
          <a:bodyPr wrap="none" rtlCol="0">
            <a:spAutoFit/>
          </a:bodyPr>
          <a:lstStyle/>
          <a:p>
            <a:r>
              <a:rPr lang="en-US" sz="2400" i="1" dirty="0"/>
              <a:t>Thank you for your attention!</a:t>
            </a:r>
          </a:p>
        </p:txBody>
      </p:sp>
    </p:spTree>
    <p:extLst>
      <p:ext uri="{BB962C8B-B14F-4D97-AF65-F5344CB8AC3E}">
        <p14:creationId xmlns:p14="http://schemas.microsoft.com/office/powerpoint/2010/main" val="44221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934481"/>
            <a:ext cx="8557768" cy="5523024"/>
          </a:xfrm>
        </p:spPr>
        <p:txBody>
          <a:bodyPr/>
          <a:lstStyle>
            <a:lvl1pPr>
              <a:defRPr sz="2400"/>
            </a:lvl1pPr>
            <a:lvl2pPr>
              <a:defRPr sz="2200"/>
            </a:lvl2pPr>
            <a:lvl3pPr>
              <a:defRPr sz="2000"/>
            </a:lvl3pPr>
            <a:lvl4pPr>
              <a:defRPr sz="1800"/>
            </a:lvl4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557768"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9" name="Slide Number Placeholder 8">
            <a:extLst>
              <a:ext uri="{FF2B5EF4-FFF2-40B4-BE49-F238E27FC236}">
                <a16:creationId xmlns:a16="http://schemas.microsoft.com/office/drawing/2014/main" id="{4403002C-B894-EA4E-9F9C-C47945496723}"/>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328718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rgbClr val="1CADE4"/>
            </a:solidFill>
            <a:miter lim="800000"/>
            <a:headEnd/>
            <a:tailEnd/>
          </a:ln>
          <a:effectLst/>
        </p:spPr>
        <p:txBody>
          <a:bodyPr wrap="none"/>
          <a:lstStyle/>
          <a:p>
            <a:endParaRPr lang="ko-KR" altLang="en-US"/>
          </a:p>
        </p:txBody>
      </p:sp>
      <p:sp>
        <p:nvSpPr>
          <p:cNvPr id="2" name="Slide Number Placeholder 1">
            <a:extLst>
              <a:ext uri="{FF2B5EF4-FFF2-40B4-BE49-F238E27FC236}">
                <a16:creationId xmlns:a16="http://schemas.microsoft.com/office/drawing/2014/main" id="{63EE7B0E-2C93-BA42-B420-3285D7F3E908}"/>
              </a:ext>
            </a:extLst>
          </p:cNvPr>
          <p:cNvSpPr>
            <a:spLocks noGrp="1"/>
          </p:cNvSpPr>
          <p:nvPr>
            <p:ph type="sldNum" sz="quarter" idx="10"/>
          </p:nvPr>
        </p:nvSpPr>
        <p:spPr/>
        <p:txBody>
          <a:bodyPr/>
          <a:lstStyle/>
          <a:p>
            <a:fld id="{8A7A6979-0714-4377-B894-6BE4C2D6E202}" type="slidenum">
              <a:rPr lang="en-US" smtClean="0"/>
              <a:pPr/>
              <a:t>‹#›</a:t>
            </a:fld>
            <a:endParaRPr lang="en-US" dirty="0"/>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Tree>
    <p:extLst>
      <p:ext uri="{BB962C8B-B14F-4D97-AF65-F5344CB8AC3E}">
        <p14:creationId xmlns:p14="http://schemas.microsoft.com/office/powerpoint/2010/main" val="694698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457016"/>
            <a:ext cx="7772400" cy="971984"/>
          </a:xfrm>
          <a:ln>
            <a:noFill/>
          </a:ln>
        </p:spPr>
        <p:txBody>
          <a:bodyPr anchor="t"/>
          <a:lstStyle>
            <a:lvl1pPr algn="ctr">
              <a:defRPr sz="4000" b="0" cap="none"/>
            </a:lvl1pPr>
          </a:lstStyle>
          <a:p>
            <a:r>
              <a:rPr lang="en-US" altLang="ko-KR" dirty="0"/>
              <a:t>Section heading</a:t>
            </a:r>
            <a:endParaRPr lang="ko-KR" altLang="en-US" dirty="0"/>
          </a:p>
        </p:txBody>
      </p:sp>
      <p:sp>
        <p:nvSpPr>
          <p:cNvPr id="7" name="Line 66">
            <a:extLst>
              <a:ext uri="{FF2B5EF4-FFF2-40B4-BE49-F238E27FC236}">
                <a16:creationId xmlns:a16="http://schemas.microsoft.com/office/drawing/2014/main" id="{5A33EB89-BA8F-4881-97CD-D89CEF92AE62}"/>
              </a:ext>
            </a:extLst>
          </p:cNvPr>
          <p:cNvSpPr>
            <a:spLocks noChangeShapeType="1"/>
          </p:cNvSpPr>
          <p:nvPr userDrawn="1"/>
        </p:nvSpPr>
        <p:spPr bwMode="auto">
          <a:xfrm flipV="1">
            <a:off x="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E19CC797-4A60-4749-A75D-26A49B54F29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9" name="Line 66">
            <a:extLst>
              <a:ext uri="{FF2B5EF4-FFF2-40B4-BE49-F238E27FC236}">
                <a16:creationId xmlns:a16="http://schemas.microsoft.com/office/drawing/2014/main" id="{448E2F8D-66A1-45A0-9FDE-C1633AA95FAB}"/>
              </a:ext>
            </a:extLst>
          </p:cNvPr>
          <p:cNvSpPr>
            <a:spLocks noChangeShapeType="1"/>
          </p:cNvSpPr>
          <p:nvPr userDrawn="1"/>
        </p:nvSpPr>
        <p:spPr bwMode="auto">
          <a:xfrm flipV="1">
            <a:off x="1056481" y="3429000"/>
            <a:ext cx="7031039" cy="0"/>
          </a:xfrm>
          <a:prstGeom prst="line">
            <a:avLst/>
          </a:prstGeom>
          <a:noFill/>
          <a:ln w="38100">
            <a:solidFill>
              <a:schemeClr val="accent1"/>
            </a:solidFill>
            <a:miter lim="800000"/>
            <a:headEnd/>
            <a:tailEnd/>
          </a:ln>
          <a:effectLst/>
        </p:spPr>
        <p:txBody>
          <a:bodyPr wrap="none"/>
          <a:lstStyle/>
          <a:p>
            <a:endParaRPr lang="ko-KR" altLang="en-US"/>
          </a:p>
        </p:txBody>
      </p:sp>
    </p:spTree>
    <p:extLst>
      <p:ext uri="{BB962C8B-B14F-4D97-AF65-F5344CB8AC3E}">
        <p14:creationId xmlns:p14="http://schemas.microsoft.com/office/powerpoint/2010/main" val="2909255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rgbClr val="1CADE4"/>
            </a:solidFill>
            <a:miter lim="800000"/>
            <a:headEnd/>
            <a:tailEnd/>
          </a:ln>
          <a:effectLst/>
        </p:spPr>
        <p:txBody>
          <a:bodyPr wrap="none"/>
          <a:lstStyle/>
          <a:p>
            <a:endParaRPr lang="ko-KR" altLang="en-US"/>
          </a:p>
        </p:txBody>
      </p:sp>
      <p:sp>
        <p:nvSpPr>
          <p:cNvPr id="2" name="Slide Number Placeholder 1">
            <a:extLst>
              <a:ext uri="{FF2B5EF4-FFF2-40B4-BE49-F238E27FC236}">
                <a16:creationId xmlns:a16="http://schemas.microsoft.com/office/drawing/2014/main" id="{62769056-9B24-3340-82FF-6C6B5739D9BC}"/>
              </a:ext>
            </a:extLst>
          </p:cNvPr>
          <p:cNvSpPr>
            <a:spLocks noGrp="1"/>
          </p:cNvSpPr>
          <p:nvPr>
            <p:ph type="sldNum" sz="quarter" idx="10"/>
          </p:nvPr>
        </p:nvSpPr>
        <p:spPr/>
        <p:txBody>
          <a:bodyPr/>
          <a:lstStyle/>
          <a:p>
            <a:fld id="{8A7A6979-0714-4377-B894-6BE4C2D6E202}" type="slidenum">
              <a:rPr lang="en-US" smtClean="0"/>
              <a:pPr/>
              <a:t>‹#›</a:t>
            </a:fld>
            <a:endParaRPr lang="en-US" dirty="0"/>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Tree>
    <p:extLst>
      <p:ext uri="{BB962C8B-B14F-4D97-AF65-F5344CB8AC3E}">
        <p14:creationId xmlns:p14="http://schemas.microsoft.com/office/powerpoint/2010/main" val="72169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2" name="Slide Number Placeholder 1">
            <a:extLst>
              <a:ext uri="{FF2B5EF4-FFF2-40B4-BE49-F238E27FC236}">
                <a16:creationId xmlns:a16="http://schemas.microsoft.com/office/drawing/2014/main" id="{CE36F63A-CE5C-9B40-933E-022B0D8B1C6B}"/>
              </a:ext>
            </a:extLst>
          </p:cNvPr>
          <p:cNvSpPr>
            <a:spLocks noGrp="1"/>
          </p:cNvSpPr>
          <p:nvPr>
            <p:ph type="sldNum" sz="quarter" idx="10"/>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735298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2" name="Slide Number Placeholder 1">
            <a:extLst>
              <a:ext uri="{FF2B5EF4-FFF2-40B4-BE49-F238E27FC236}">
                <a16:creationId xmlns:a16="http://schemas.microsoft.com/office/drawing/2014/main" id="{67FB7F21-D986-DE48-8D0B-E206BB744136}"/>
              </a:ext>
            </a:extLst>
          </p:cNvPr>
          <p:cNvSpPr>
            <a:spLocks noGrp="1"/>
          </p:cNvSpPr>
          <p:nvPr>
            <p:ph type="sldNum" sz="quarter" idx="17"/>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822395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9" name="Slide Number Placeholder 8">
            <a:extLst>
              <a:ext uri="{FF2B5EF4-FFF2-40B4-BE49-F238E27FC236}">
                <a16:creationId xmlns:a16="http://schemas.microsoft.com/office/drawing/2014/main" id="{0A566D20-E8C7-904C-94FE-895061C60765}"/>
              </a:ext>
            </a:extLst>
          </p:cNvPr>
          <p:cNvSpPr>
            <a:spLocks noGrp="1"/>
          </p:cNvSpPr>
          <p:nvPr>
            <p:ph type="sldNum" sz="quarter" idx="10"/>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69961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361860" y="6457506"/>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Calibri" panose="020F0502020204030204" pitchFamily="34" charset="0"/>
                <a:cs typeface="Calibri" panose="020F0502020204030204" pitchFamily="34" charset="0"/>
              </a:defRPr>
            </a:lvl1pPr>
          </a:lstStyle>
          <a:p>
            <a:fld id="{8A7A6979-0714-4377-B894-6BE4C2D6E202}" type="slidenum">
              <a:rPr lang="en-US" smtClean="0"/>
              <a:pPr/>
              <a:t>‹#›</a:t>
            </a:fld>
            <a:endParaRPr lang="en-US" dirty="0"/>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9"/>
          <a:stretch>
            <a:fillRect/>
          </a:stretch>
        </p:blipFill>
        <p:spPr>
          <a:xfrm>
            <a:off x="8746670" y="6562249"/>
            <a:ext cx="292555" cy="156273"/>
          </a:xfrm>
          <a:prstGeom prst="rect">
            <a:avLst/>
          </a:prstGeom>
        </p:spPr>
      </p:pic>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3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25" r:id="rId11"/>
    <p:sldLayoutId id="2147483709" r:id="rId12"/>
    <p:sldLayoutId id="2147483720" r:id="rId13"/>
    <p:sldLayoutId id="2147483721" r:id="rId14"/>
    <p:sldLayoutId id="2147483722" r:id="rId15"/>
    <p:sldLayoutId id="2147483723" r:id="rId16"/>
    <p:sldLayoutId id="2147483738" r:id="rId17"/>
  </p:sldLayoutIdLst>
  <p:hf hdr="0" ftr="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3.jp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g"/><Relationship Id="rId10" Type="http://schemas.openxmlformats.org/officeDocument/2006/relationships/image" Target="../media/image15.png"/><Relationship Id="rId4" Type="http://schemas.openxmlformats.org/officeDocument/2006/relationships/image" Target="../media/image9.jpg"/><Relationship Id="rId9"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F2441FA-E529-96C1-2CC5-73137EB258EE}"/>
              </a:ext>
            </a:extLst>
          </p:cNvPr>
          <p:cNvSpPr txBox="1">
            <a:spLocks/>
          </p:cNvSpPr>
          <p:nvPr/>
        </p:nvSpPr>
        <p:spPr>
          <a:xfrm>
            <a:off x="0" y="213376"/>
            <a:ext cx="9144000" cy="1353757"/>
          </a:xfrm>
          <a:prstGeom prst="rect">
            <a:avLst/>
          </a:prstGeom>
        </p:spPr>
        <p:txBody>
          <a:bodyPr>
            <a:noAutofit/>
          </a:bodyPr>
          <a:lst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a:lstStyle>
          <a:p>
            <a:r>
              <a:rPr lang="en-US" altLang="zh-CN" sz="4000" b="1" dirty="0">
                <a:latin typeface="Calibri"/>
                <a:ea typeface="宋体"/>
                <a:cs typeface="Calibri"/>
              </a:rPr>
              <a:t>Operationalizing Research Software for Supply Chain Security</a:t>
            </a:r>
          </a:p>
        </p:txBody>
      </p:sp>
      <p:sp>
        <p:nvSpPr>
          <p:cNvPr id="4" name="Slide Number">
            <a:extLst>
              <a:ext uri="{FF2B5EF4-FFF2-40B4-BE49-F238E27FC236}">
                <a16:creationId xmlns:a16="http://schemas.microsoft.com/office/drawing/2014/main" id="{70BCCF1D-C47D-35A3-2AB9-4466CAB63FD3}"/>
              </a:ext>
            </a:extLst>
          </p:cNvPr>
          <p:cNvSpPr>
            <a:spLocks noGrp="1"/>
          </p:cNvSpPr>
          <p:nvPr>
            <p:ph type="sldNum" sz="quarter" idx="10"/>
          </p:nvPr>
        </p:nvSpPr>
        <p:spPr>
          <a:xfrm>
            <a:off x="8575433" y="6303498"/>
            <a:ext cx="365760" cy="365760"/>
          </a:xfrm>
        </p:spPr>
        <p:txBody>
          <a:bodyPr/>
          <a:lstStyle/>
          <a:p>
            <a:fld id="{8A7A6979-0714-4377-B894-6BE4C2D6E202}" type="slidenum">
              <a:rPr lang="en-US" smtClean="0"/>
              <a:pPr/>
              <a:t>1</a:t>
            </a:fld>
            <a:endParaRPr lang="en-US"/>
          </a:p>
        </p:txBody>
      </p:sp>
      <p:pic>
        <p:nvPicPr>
          <p:cNvPr id="37" name="Google Shape;259;g5505122360270894_151">
            <a:extLst>
              <a:ext uri="{FF2B5EF4-FFF2-40B4-BE49-F238E27FC236}">
                <a16:creationId xmlns:a16="http://schemas.microsoft.com/office/drawing/2014/main" id="{A6EE0F0E-EE17-F7C3-97AA-514E125E0471}"/>
              </a:ext>
            </a:extLst>
          </p:cNvPr>
          <p:cNvPicPr preferRelativeResize="0"/>
          <p:nvPr/>
        </p:nvPicPr>
        <p:blipFill rotWithShape="1">
          <a:blip r:embed="rId3">
            <a:alphaModFix/>
          </a:blip>
          <a:srcRect/>
          <a:stretch/>
        </p:blipFill>
        <p:spPr>
          <a:xfrm>
            <a:off x="-4010" y="6185736"/>
            <a:ext cx="3183117" cy="650047"/>
          </a:xfrm>
          <a:prstGeom prst="rect">
            <a:avLst/>
          </a:prstGeom>
          <a:noFill/>
          <a:ln>
            <a:noFill/>
          </a:ln>
        </p:spPr>
      </p:pic>
      <p:sp>
        <p:nvSpPr>
          <p:cNvPr id="38" name="Rectangle 37">
            <a:extLst>
              <a:ext uri="{FF2B5EF4-FFF2-40B4-BE49-F238E27FC236}">
                <a16:creationId xmlns:a16="http://schemas.microsoft.com/office/drawing/2014/main" id="{0271D5A8-596F-AD27-0BB3-089F2DEAA16E}"/>
              </a:ext>
            </a:extLst>
          </p:cNvPr>
          <p:cNvSpPr/>
          <p:nvPr/>
        </p:nvSpPr>
        <p:spPr>
          <a:xfrm>
            <a:off x="8301113" y="6166482"/>
            <a:ext cx="746026" cy="600174"/>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F9794957-47D0-4978-37DE-32977BB6428C}"/>
              </a:ext>
            </a:extLst>
          </p:cNvPr>
          <p:cNvGrpSpPr/>
          <p:nvPr/>
        </p:nvGrpSpPr>
        <p:grpSpPr>
          <a:xfrm>
            <a:off x="961681" y="2488560"/>
            <a:ext cx="8085458" cy="3488693"/>
            <a:chOff x="657791" y="2855019"/>
            <a:chExt cx="8085458" cy="3488693"/>
          </a:xfrm>
        </p:grpSpPr>
        <p:sp>
          <p:nvSpPr>
            <p:cNvPr id="5" name="Rectangle 4">
              <a:extLst>
                <a:ext uri="{FF2B5EF4-FFF2-40B4-BE49-F238E27FC236}">
                  <a16:creationId xmlns:a16="http://schemas.microsoft.com/office/drawing/2014/main" id="{5F6EF6C7-AC8A-76AE-8A77-76A32A2CB1AC}"/>
                </a:ext>
              </a:extLst>
            </p:cNvPr>
            <p:cNvSpPr/>
            <p:nvPr/>
          </p:nvSpPr>
          <p:spPr>
            <a:xfrm>
              <a:off x="657791" y="2855019"/>
              <a:ext cx="7500372" cy="22400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9627C27-5546-A94D-0869-281840D0DE80}"/>
                </a:ext>
              </a:extLst>
            </p:cNvPr>
            <p:cNvSpPr txBox="1"/>
            <p:nvPr/>
          </p:nvSpPr>
          <p:spPr>
            <a:xfrm>
              <a:off x="1279126" y="3572162"/>
              <a:ext cx="1504933" cy="707886"/>
            </a:xfrm>
            <a:prstGeom prst="rect">
              <a:avLst/>
            </a:prstGeom>
            <a:noFill/>
          </p:spPr>
          <p:txBody>
            <a:bodyPr wrap="square" rtlCol="0">
              <a:spAutoFit/>
            </a:bodyPr>
            <a:lstStyle/>
            <a:p>
              <a:pPr marL="0" algn="ctr" rtl="0" eaLnBrk="1" fontAlgn="ctr" latinLnBrk="0" hangingPunct="1">
                <a:spcBef>
                  <a:spcPts val="0"/>
                </a:spcBef>
                <a:spcAft>
                  <a:spcPts val="0"/>
                </a:spcAft>
              </a:pPr>
              <a:r>
                <a:rPr lang="en-US" sz="2000" b="1" dirty="0">
                  <a:solidFill>
                    <a:srgbClr val="000000"/>
                  </a:solidFill>
                  <a:latin typeface="Calibri" panose="020F0502020204030204" pitchFamily="34" charset="0"/>
                </a:rPr>
                <a:t>Kelechi G.</a:t>
              </a:r>
              <a:r>
                <a:rPr lang="en-US" sz="2000" b="1" i="0" u="none" strike="noStrike" kern="1200" dirty="0">
                  <a:solidFill>
                    <a:srgbClr val="000000"/>
                  </a:solidFill>
                  <a:effectLst/>
                  <a:latin typeface="Calibri" panose="020F0502020204030204" pitchFamily="34" charset="0"/>
                </a:rPr>
                <a:t> Kalu</a:t>
              </a:r>
              <a:endParaRPr lang="en-US" sz="2000" b="0" i="0" u="none" strike="noStrike" dirty="0">
                <a:effectLst/>
                <a:latin typeface="Arial" panose="020B0604020202020204" pitchFamily="34" charset="0"/>
              </a:endParaRPr>
            </a:p>
          </p:txBody>
        </p:sp>
        <p:pic>
          <p:nvPicPr>
            <p:cNvPr id="12" name="Google Shape;262;g5505122360270894_151" descr="James Davis, PhD">
              <a:extLst>
                <a:ext uri="{FF2B5EF4-FFF2-40B4-BE49-F238E27FC236}">
                  <a16:creationId xmlns:a16="http://schemas.microsoft.com/office/drawing/2014/main" id="{7F17FD96-0172-FE63-0243-E4B7F8F2833C}"/>
                </a:ext>
              </a:extLst>
            </p:cNvPr>
            <p:cNvPicPr preferRelativeResize="0"/>
            <p:nvPr/>
          </p:nvPicPr>
          <p:blipFill rotWithShape="1">
            <a:blip r:embed="rId4">
              <a:alphaModFix/>
            </a:blip>
            <a:srcRect t="475" b="9895"/>
            <a:stretch/>
          </p:blipFill>
          <p:spPr>
            <a:xfrm>
              <a:off x="6192697" y="4637944"/>
              <a:ext cx="1421345" cy="1644214"/>
            </a:xfrm>
            <a:prstGeom prst="rect">
              <a:avLst/>
            </a:prstGeom>
            <a:noFill/>
            <a:ln>
              <a:noFill/>
            </a:ln>
          </p:spPr>
        </p:pic>
        <p:pic>
          <p:nvPicPr>
            <p:cNvPr id="16" name="Google Shape;268;g5505122360270894_151">
              <a:extLst>
                <a:ext uri="{FF2B5EF4-FFF2-40B4-BE49-F238E27FC236}">
                  <a16:creationId xmlns:a16="http://schemas.microsoft.com/office/drawing/2014/main" id="{24B9BCD5-A098-25CB-05B1-19C06A2CF30D}"/>
                </a:ext>
              </a:extLst>
            </p:cNvPr>
            <p:cNvPicPr preferRelativeResize="0"/>
            <p:nvPr/>
          </p:nvPicPr>
          <p:blipFill rotWithShape="1">
            <a:blip r:embed="rId3">
              <a:alphaModFix/>
            </a:blip>
            <a:srcRect r="81003"/>
            <a:stretch/>
          </p:blipFill>
          <p:spPr>
            <a:xfrm>
              <a:off x="7694123" y="4656047"/>
              <a:ext cx="606200" cy="646330"/>
            </a:xfrm>
            <a:prstGeom prst="rect">
              <a:avLst/>
            </a:prstGeom>
            <a:noFill/>
            <a:ln>
              <a:noFill/>
            </a:ln>
          </p:spPr>
        </p:pic>
        <p:sp>
          <p:nvSpPr>
            <p:cNvPr id="42" name="TextBox 41">
              <a:extLst>
                <a:ext uri="{FF2B5EF4-FFF2-40B4-BE49-F238E27FC236}">
                  <a16:creationId xmlns:a16="http://schemas.microsoft.com/office/drawing/2014/main" id="{CDE1FC9D-87F2-8602-5A17-5A022B5F7FD0}"/>
                </a:ext>
              </a:extLst>
            </p:cNvPr>
            <p:cNvSpPr txBox="1"/>
            <p:nvPr/>
          </p:nvSpPr>
          <p:spPr>
            <a:xfrm>
              <a:off x="7592720" y="5635826"/>
              <a:ext cx="1150529" cy="707886"/>
            </a:xfrm>
            <a:prstGeom prst="rect">
              <a:avLst/>
            </a:prstGeom>
            <a:noFill/>
          </p:spPr>
          <p:txBody>
            <a:bodyPr wrap="square" rtlCol="0">
              <a:spAutoFit/>
            </a:bodyPr>
            <a:lstStyle/>
            <a:p>
              <a:pPr marL="0" algn="ctr" rtl="0" eaLnBrk="1" fontAlgn="ctr" latinLnBrk="0" hangingPunct="1">
                <a:spcBef>
                  <a:spcPts val="0"/>
                </a:spcBef>
                <a:spcAft>
                  <a:spcPts val="0"/>
                </a:spcAft>
              </a:pPr>
              <a:r>
                <a:rPr lang="en-US" sz="2000" b="1" dirty="0">
                  <a:solidFill>
                    <a:srgbClr val="000000"/>
                  </a:solidFill>
                  <a:latin typeface="Calibri" panose="020F0502020204030204" pitchFamily="34" charset="0"/>
                </a:rPr>
                <a:t>James C. Davis </a:t>
              </a:r>
              <a:endParaRPr lang="en-US" sz="2000" b="0" i="0" u="none" strike="noStrike" dirty="0">
                <a:effectLst/>
                <a:latin typeface="Arial" panose="020B0604020202020204" pitchFamily="34" charset="0"/>
              </a:endParaRPr>
            </a:p>
          </p:txBody>
        </p:sp>
      </p:grpSp>
      <p:pic>
        <p:nvPicPr>
          <p:cNvPr id="32" name="Picture 31" descr="A person in a white sweater&#10;&#10;AI-generated content may be incorrect.">
            <a:extLst>
              <a:ext uri="{FF2B5EF4-FFF2-40B4-BE49-F238E27FC236}">
                <a16:creationId xmlns:a16="http://schemas.microsoft.com/office/drawing/2014/main" id="{454AAC76-0557-4C8D-988E-D4B808841AD7}"/>
              </a:ext>
            </a:extLst>
          </p:cNvPr>
          <p:cNvPicPr>
            <a:picLocks noChangeAspect="1"/>
          </p:cNvPicPr>
          <p:nvPr/>
        </p:nvPicPr>
        <p:blipFill>
          <a:blip r:embed="rId5"/>
          <a:stretch>
            <a:fillRect/>
          </a:stretch>
        </p:blipFill>
        <p:spPr>
          <a:xfrm>
            <a:off x="151146" y="1585466"/>
            <a:ext cx="1563624" cy="2346024"/>
          </a:xfrm>
          <a:prstGeom prst="rect">
            <a:avLst/>
          </a:prstGeom>
        </p:spPr>
      </p:pic>
      <p:sp>
        <p:nvSpPr>
          <p:cNvPr id="33" name="TextBox 32">
            <a:extLst>
              <a:ext uri="{FF2B5EF4-FFF2-40B4-BE49-F238E27FC236}">
                <a16:creationId xmlns:a16="http://schemas.microsoft.com/office/drawing/2014/main" id="{25C7669C-C8A1-CC87-B08C-2304BE09A1F1}"/>
              </a:ext>
            </a:extLst>
          </p:cNvPr>
          <p:cNvSpPr txBox="1"/>
          <p:nvPr/>
        </p:nvSpPr>
        <p:spPr>
          <a:xfrm>
            <a:off x="7415249" y="3126690"/>
            <a:ext cx="2052527" cy="707886"/>
          </a:xfrm>
          <a:prstGeom prst="rect">
            <a:avLst/>
          </a:prstGeom>
          <a:noFill/>
        </p:spPr>
        <p:txBody>
          <a:bodyPr wrap="square" rtlCol="0">
            <a:spAutoFit/>
          </a:bodyPr>
          <a:lstStyle/>
          <a:p>
            <a:pPr algn="ctr" fontAlgn="ctr"/>
            <a:r>
              <a:rPr lang="en-US" sz="2000" b="1" dirty="0">
                <a:solidFill>
                  <a:srgbClr val="000000"/>
                </a:solidFill>
                <a:latin typeface="Calibri" panose="020F0502020204030204" pitchFamily="34" charset="0"/>
              </a:rPr>
              <a:t>Taylor R. Schorlemmer</a:t>
            </a:r>
            <a:endParaRPr lang="en-US" sz="2000" dirty="0">
              <a:latin typeface="Arial" panose="020B0604020202020204" pitchFamily="34" charset="0"/>
            </a:endParaRPr>
          </a:p>
        </p:txBody>
      </p:sp>
      <p:sp>
        <p:nvSpPr>
          <p:cNvPr id="34" name="TextBox 33">
            <a:extLst>
              <a:ext uri="{FF2B5EF4-FFF2-40B4-BE49-F238E27FC236}">
                <a16:creationId xmlns:a16="http://schemas.microsoft.com/office/drawing/2014/main" id="{B5E62E44-EA20-E87D-B8D8-45FB456F6489}"/>
              </a:ext>
            </a:extLst>
          </p:cNvPr>
          <p:cNvSpPr txBox="1"/>
          <p:nvPr/>
        </p:nvSpPr>
        <p:spPr>
          <a:xfrm>
            <a:off x="5104091" y="5269367"/>
            <a:ext cx="1256479" cy="707886"/>
          </a:xfrm>
          <a:prstGeom prst="rect">
            <a:avLst/>
          </a:prstGeom>
          <a:noFill/>
        </p:spPr>
        <p:txBody>
          <a:bodyPr wrap="square" rtlCol="0">
            <a:spAutoFit/>
          </a:bodyPr>
          <a:lstStyle/>
          <a:p>
            <a:pPr marL="0" algn="ctr" rtl="0" eaLnBrk="1" fontAlgn="ctr" latinLnBrk="0" hangingPunct="1">
              <a:spcBef>
                <a:spcPts val="0"/>
              </a:spcBef>
              <a:spcAft>
                <a:spcPts val="0"/>
              </a:spcAft>
            </a:pPr>
            <a:r>
              <a:rPr lang="en-US" sz="2000" b="1" dirty="0">
                <a:solidFill>
                  <a:srgbClr val="000000"/>
                </a:solidFill>
                <a:latin typeface="Calibri" panose="020F0502020204030204" pitchFamily="34" charset="0"/>
              </a:rPr>
              <a:t>Jeffrey C. Carver</a:t>
            </a:r>
            <a:endParaRPr lang="en-US" sz="2000" b="0" i="0" u="none" strike="noStrike" dirty="0">
              <a:effectLst/>
              <a:latin typeface="Arial" panose="020B0604020202020204" pitchFamily="34" charset="0"/>
            </a:endParaRPr>
          </a:p>
        </p:txBody>
      </p:sp>
      <p:sp>
        <p:nvSpPr>
          <p:cNvPr id="35" name="TextBox 34">
            <a:extLst>
              <a:ext uri="{FF2B5EF4-FFF2-40B4-BE49-F238E27FC236}">
                <a16:creationId xmlns:a16="http://schemas.microsoft.com/office/drawing/2014/main" id="{2102E04C-70B4-DBBA-D12A-790FB5DA486E}"/>
              </a:ext>
            </a:extLst>
          </p:cNvPr>
          <p:cNvSpPr txBox="1"/>
          <p:nvPr/>
        </p:nvSpPr>
        <p:spPr>
          <a:xfrm>
            <a:off x="4742731" y="3065081"/>
            <a:ext cx="953965" cy="707886"/>
          </a:xfrm>
          <a:prstGeom prst="rect">
            <a:avLst/>
          </a:prstGeom>
          <a:noFill/>
        </p:spPr>
        <p:txBody>
          <a:bodyPr wrap="square" rtlCol="0">
            <a:spAutoFit/>
          </a:bodyPr>
          <a:lstStyle/>
          <a:p>
            <a:pPr marL="0" rtl="0" eaLnBrk="1" fontAlgn="ctr" latinLnBrk="0" hangingPunct="1">
              <a:spcBef>
                <a:spcPts val="0"/>
              </a:spcBef>
              <a:spcAft>
                <a:spcPts val="0"/>
              </a:spcAft>
            </a:pPr>
            <a:r>
              <a:rPr lang="en-US" sz="2000" b="1" dirty="0">
                <a:solidFill>
                  <a:srgbClr val="000000"/>
                </a:solidFill>
                <a:latin typeface="Calibri" panose="020F0502020204030204" pitchFamily="34" charset="0"/>
              </a:rPr>
              <a:t>Soham </a:t>
            </a:r>
          </a:p>
          <a:p>
            <a:pPr marL="0" rtl="0" eaLnBrk="1" fontAlgn="ctr" latinLnBrk="0" hangingPunct="1">
              <a:spcBef>
                <a:spcPts val="0"/>
              </a:spcBef>
              <a:spcAft>
                <a:spcPts val="0"/>
              </a:spcAft>
            </a:pPr>
            <a:r>
              <a:rPr lang="en-US" sz="2000" b="1" dirty="0">
                <a:solidFill>
                  <a:srgbClr val="000000"/>
                </a:solidFill>
                <a:latin typeface="Calibri" panose="020F0502020204030204" pitchFamily="34" charset="0"/>
              </a:rPr>
              <a:t>Rattan</a:t>
            </a:r>
            <a:endParaRPr lang="en-US" sz="2000" b="0" i="0" u="none" strike="noStrike" dirty="0">
              <a:effectLst/>
              <a:latin typeface="Arial" panose="020B0604020202020204" pitchFamily="34" charset="0"/>
            </a:endParaRPr>
          </a:p>
        </p:txBody>
      </p:sp>
      <p:sp>
        <p:nvSpPr>
          <p:cNvPr id="36" name="TextBox 35">
            <a:extLst>
              <a:ext uri="{FF2B5EF4-FFF2-40B4-BE49-F238E27FC236}">
                <a16:creationId xmlns:a16="http://schemas.microsoft.com/office/drawing/2014/main" id="{DCB2E993-07A1-0382-785B-93383ABE75FD}"/>
              </a:ext>
            </a:extLst>
          </p:cNvPr>
          <p:cNvSpPr txBox="1"/>
          <p:nvPr/>
        </p:nvSpPr>
        <p:spPr>
          <a:xfrm>
            <a:off x="1825492" y="5225324"/>
            <a:ext cx="1760437" cy="707886"/>
          </a:xfrm>
          <a:prstGeom prst="rect">
            <a:avLst/>
          </a:prstGeom>
          <a:noFill/>
        </p:spPr>
        <p:txBody>
          <a:bodyPr wrap="square" rtlCol="0">
            <a:spAutoFit/>
          </a:bodyPr>
          <a:lstStyle/>
          <a:p>
            <a:pPr marL="0" algn="ctr" rtl="0" eaLnBrk="1" fontAlgn="ctr" latinLnBrk="0" hangingPunct="1">
              <a:spcBef>
                <a:spcPts val="0"/>
              </a:spcBef>
              <a:spcAft>
                <a:spcPts val="0"/>
              </a:spcAft>
            </a:pPr>
            <a:r>
              <a:rPr lang="en-US" sz="2000" b="1" dirty="0">
                <a:solidFill>
                  <a:srgbClr val="000000"/>
                </a:solidFill>
                <a:latin typeface="Calibri" panose="020F0502020204030204" pitchFamily="34" charset="0"/>
              </a:rPr>
              <a:t>George K. </a:t>
            </a:r>
            <a:r>
              <a:rPr lang="en-US" sz="2000" b="1" dirty="0" err="1">
                <a:solidFill>
                  <a:srgbClr val="000000"/>
                </a:solidFill>
                <a:latin typeface="Calibri" panose="020F0502020204030204" pitchFamily="34" charset="0"/>
              </a:rPr>
              <a:t>Thiruvathukal</a:t>
            </a:r>
            <a:endParaRPr lang="en-US" sz="2000" b="0" i="0" u="none" strike="noStrike" dirty="0">
              <a:effectLst/>
              <a:latin typeface="Arial" panose="020B0604020202020204" pitchFamily="34" charset="0"/>
            </a:endParaRPr>
          </a:p>
        </p:txBody>
      </p:sp>
      <p:pic>
        <p:nvPicPr>
          <p:cNvPr id="1026" name="Picture 2" descr="Profile photo for Soham Rattan">
            <a:extLst>
              <a:ext uri="{FF2B5EF4-FFF2-40B4-BE49-F238E27FC236}">
                <a16:creationId xmlns:a16="http://schemas.microsoft.com/office/drawing/2014/main" id="{36E96730-575F-B1EF-1311-34D9072F6B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9107" y="2172016"/>
            <a:ext cx="1563624" cy="156362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Profile photo for Taylor Schorlemmer">
            <a:extLst>
              <a:ext uri="{FF2B5EF4-FFF2-40B4-BE49-F238E27FC236}">
                <a16:creationId xmlns:a16="http://schemas.microsoft.com/office/drawing/2014/main" id="{AA483AE4-CC15-FE87-DCFE-6C8C1BE24AC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1625" y="2172016"/>
            <a:ext cx="1564317" cy="16018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erson wearing glasses and a blue shirt&#10;&#10;AI-generated content may be incorrect.">
            <a:extLst>
              <a:ext uri="{FF2B5EF4-FFF2-40B4-BE49-F238E27FC236}">
                <a16:creationId xmlns:a16="http://schemas.microsoft.com/office/drawing/2014/main" id="{495BB7BF-36E0-4925-F165-CAF72CFFC299}"/>
              </a:ext>
            </a:extLst>
          </p:cNvPr>
          <p:cNvPicPr>
            <a:picLocks noChangeAspect="1"/>
          </p:cNvPicPr>
          <p:nvPr/>
        </p:nvPicPr>
        <p:blipFill>
          <a:blip r:embed="rId8"/>
          <a:stretch>
            <a:fillRect/>
          </a:stretch>
        </p:blipFill>
        <p:spPr>
          <a:xfrm>
            <a:off x="254760" y="4224121"/>
            <a:ext cx="1690067" cy="1690067"/>
          </a:xfrm>
          <a:prstGeom prst="rect">
            <a:avLst/>
          </a:prstGeom>
        </p:spPr>
      </p:pic>
      <p:pic>
        <p:nvPicPr>
          <p:cNvPr id="10" name="Picture 9" descr="A person in a suit smiling&#10;&#10;AI-generated content may be incorrect.">
            <a:extLst>
              <a:ext uri="{FF2B5EF4-FFF2-40B4-BE49-F238E27FC236}">
                <a16:creationId xmlns:a16="http://schemas.microsoft.com/office/drawing/2014/main" id="{03D35C44-4080-F262-8E50-E60D28354AA4}"/>
              </a:ext>
            </a:extLst>
          </p:cNvPr>
          <p:cNvPicPr>
            <a:picLocks noChangeAspect="1"/>
          </p:cNvPicPr>
          <p:nvPr/>
        </p:nvPicPr>
        <p:blipFill>
          <a:blip r:embed="rId9"/>
          <a:stretch>
            <a:fillRect/>
          </a:stretch>
        </p:blipFill>
        <p:spPr>
          <a:xfrm>
            <a:off x="3628800" y="4208409"/>
            <a:ext cx="1591900" cy="1690067"/>
          </a:xfrm>
          <a:prstGeom prst="rect">
            <a:avLst/>
          </a:prstGeom>
        </p:spPr>
      </p:pic>
      <p:pic>
        <p:nvPicPr>
          <p:cNvPr id="19" name="Google Shape;268;g5505122360270894_151">
            <a:extLst>
              <a:ext uri="{FF2B5EF4-FFF2-40B4-BE49-F238E27FC236}">
                <a16:creationId xmlns:a16="http://schemas.microsoft.com/office/drawing/2014/main" id="{413500F4-89F4-584A-CB57-9E136F5C15FB}"/>
              </a:ext>
            </a:extLst>
          </p:cNvPr>
          <p:cNvPicPr preferRelativeResize="0"/>
          <p:nvPr/>
        </p:nvPicPr>
        <p:blipFill rotWithShape="1">
          <a:blip r:embed="rId3">
            <a:alphaModFix/>
          </a:blip>
          <a:srcRect r="81003"/>
          <a:stretch/>
        </p:blipFill>
        <p:spPr>
          <a:xfrm>
            <a:off x="7853823" y="2231503"/>
            <a:ext cx="587690" cy="667023"/>
          </a:xfrm>
          <a:prstGeom prst="rect">
            <a:avLst/>
          </a:prstGeom>
          <a:noFill/>
          <a:ln>
            <a:noFill/>
          </a:ln>
        </p:spPr>
      </p:pic>
      <p:pic>
        <p:nvPicPr>
          <p:cNvPr id="24" name="Google Shape;268;g5505122360270894_151">
            <a:extLst>
              <a:ext uri="{FF2B5EF4-FFF2-40B4-BE49-F238E27FC236}">
                <a16:creationId xmlns:a16="http://schemas.microsoft.com/office/drawing/2014/main" id="{BA543B79-98D1-D844-8163-4F59039D6860}"/>
              </a:ext>
            </a:extLst>
          </p:cNvPr>
          <p:cNvPicPr preferRelativeResize="0"/>
          <p:nvPr/>
        </p:nvPicPr>
        <p:blipFill rotWithShape="1">
          <a:blip r:embed="rId3">
            <a:alphaModFix/>
          </a:blip>
          <a:srcRect r="81003"/>
          <a:stretch/>
        </p:blipFill>
        <p:spPr>
          <a:xfrm>
            <a:off x="4805688" y="2223543"/>
            <a:ext cx="606200" cy="646330"/>
          </a:xfrm>
          <a:prstGeom prst="rect">
            <a:avLst/>
          </a:prstGeom>
          <a:noFill/>
          <a:ln>
            <a:noFill/>
          </a:ln>
        </p:spPr>
      </p:pic>
      <p:pic>
        <p:nvPicPr>
          <p:cNvPr id="26" name="Google Shape;268;g5505122360270894_151">
            <a:extLst>
              <a:ext uri="{FF2B5EF4-FFF2-40B4-BE49-F238E27FC236}">
                <a16:creationId xmlns:a16="http://schemas.microsoft.com/office/drawing/2014/main" id="{D87705E6-EF5A-2001-0080-B8C55B90503A}"/>
              </a:ext>
            </a:extLst>
          </p:cNvPr>
          <p:cNvPicPr preferRelativeResize="0"/>
          <p:nvPr/>
        </p:nvPicPr>
        <p:blipFill rotWithShape="1">
          <a:blip r:embed="rId3">
            <a:alphaModFix/>
          </a:blip>
          <a:srcRect r="81003"/>
          <a:stretch/>
        </p:blipFill>
        <p:spPr>
          <a:xfrm>
            <a:off x="1747521" y="2165395"/>
            <a:ext cx="606200" cy="646330"/>
          </a:xfrm>
          <a:prstGeom prst="rect">
            <a:avLst/>
          </a:prstGeom>
          <a:noFill/>
          <a:ln>
            <a:noFill/>
          </a:ln>
        </p:spPr>
      </p:pic>
      <p:pic>
        <p:nvPicPr>
          <p:cNvPr id="14" name="Picture 13" descr="A red letter a&#10;&#10;AI-generated content may be incorrect.">
            <a:extLst>
              <a:ext uri="{FF2B5EF4-FFF2-40B4-BE49-F238E27FC236}">
                <a16:creationId xmlns:a16="http://schemas.microsoft.com/office/drawing/2014/main" id="{157DCDBB-504B-5C6A-BB95-9F3971E4F531}"/>
              </a:ext>
            </a:extLst>
          </p:cNvPr>
          <p:cNvPicPr>
            <a:picLocks noChangeAspect="1"/>
          </p:cNvPicPr>
          <p:nvPr/>
        </p:nvPicPr>
        <p:blipFill>
          <a:blip r:embed="rId10"/>
          <a:stretch>
            <a:fillRect/>
          </a:stretch>
        </p:blipFill>
        <p:spPr>
          <a:xfrm>
            <a:off x="5263571" y="4224121"/>
            <a:ext cx="631845" cy="609804"/>
          </a:xfrm>
          <a:prstGeom prst="rect">
            <a:avLst/>
          </a:prstGeom>
        </p:spPr>
      </p:pic>
      <p:pic>
        <p:nvPicPr>
          <p:cNvPr id="17" name="Picture 16" descr="A logo for a university&#10;&#10;AI-generated content may be incorrect.">
            <a:extLst>
              <a:ext uri="{FF2B5EF4-FFF2-40B4-BE49-F238E27FC236}">
                <a16:creationId xmlns:a16="http://schemas.microsoft.com/office/drawing/2014/main" id="{2EC0D80D-A0B9-6E2F-96F4-942B40EAB51D}"/>
              </a:ext>
            </a:extLst>
          </p:cNvPr>
          <p:cNvPicPr>
            <a:picLocks noChangeAspect="1"/>
          </p:cNvPicPr>
          <p:nvPr/>
        </p:nvPicPr>
        <p:blipFill>
          <a:blip r:embed="rId11"/>
          <a:stretch>
            <a:fillRect/>
          </a:stretch>
        </p:blipFill>
        <p:spPr>
          <a:xfrm>
            <a:off x="3292648" y="6145660"/>
            <a:ext cx="3026080" cy="650047"/>
          </a:xfrm>
          <a:prstGeom prst="rect">
            <a:avLst/>
          </a:prstGeom>
        </p:spPr>
      </p:pic>
      <p:pic>
        <p:nvPicPr>
          <p:cNvPr id="22" name="Picture 21" descr="A yellow and red letter l&#10;&#10;AI-generated content may be incorrect.">
            <a:extLst>
              <a:ext uri="{FF2B5EF4-FFF2-40B4-BE49-F238E27FC236}">
                <a16:creationId xmlns:a16="http://schemas.microsoft.com/office/drawing/2014/main" id="{368ED861-AC42-5CFF-9F4F-A56A8939C617}"/>
              </a:ext>
            </a:extLst>
          </p:cNvPr>
          <p:cNvPicPr>
            <a:picLocks noChangeAspect="1"/>
          </p:cNvPicPr>
          <p:nvPr/>
        </p:nvPicPr>
        <p:blipFill>
          <a:blip r:embed="rId12"/>
          <a:stretch>
            <a:fillRect/>
          </a:stretch>
        </p:blipFill>
        <p:spPr>
          <a:xfrm>
            <a:off x="1987698" y="4224121"/>
            <a:ext cx="446880" cy="609804"/>
          </a:xfrm>
          <a:prstGeom prst="rect">
            <a:avLst/>
          </a:prstGeom>
        </p:spPr>
      </p:pic>
      <p:pic>
        <p:nvPicPr>
          <p:cNvPr id="27" name="Picture 26" descr="A black text on a white background&#10;&#10;AI-generated content may be incorrect.">
            <a:extLst>
              <a:ext uri="{FF2B5EF4-FFF2-40B4-BE49-F238E27FC236}">
                <a16:creationId xmlns:a16="http://schemas.microsoft.com/office/drawing/2014/main" id="{1F1E927D-8A3D-AF6F-8E57-0C5E8FA71B63}"/>
              </a:ext>
            </a:extLst>
          </p:cNvPr>
          <p:cNvPicPr>
            <a:picLocks noChangeAspect="1"/>
          </p:cNvPicPr>
          <p:nvPr/>
        </p:nvPicPr>
        <p:blipFill>
          <a:blip r:embed="rId13"/>
          <a:stretch>
            <a:fillRect/>
          </a:stretch>
        </p:blipFill>
        <p:spPr>
          <a:xfrm>
            <a:off x="6432136" y="6166482"/>
            <a:ext cx="2680032" cy="629225"/>
          </a:xfrm>
          <a:prstGeom prst="rect">
            <a:avLst/>
          </a:prstGeom>
        </p:spPr>
      </p:pic>
    </p:spTree>
    <p:extLst>
      <p:ext uri="{BB962C8B-B14F-4D97-AF65-F5344CB8AC3E}">
        <p14:creationId xmlns:p14="http://schemas.microsoft.com/office/powerpoint/2010/main" val="2904956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61FF217-5653-9564-E955-D2B39A8BB8D0}"/>
              </a:ext>
            </a:extLst>
          </p:cNvPr>
          <p:cNvSpPr txBox="1"/>
          <p:nvPr/>
        </p:nvSpPr>
        <p:spPr>
          <a:xfrm>
            <a:off x="2334047" y="2710544"/>
            <a:ext cx="4475905" cy="1107996"/>
          </a:xfrm>
          <a:prstGeom prst="rect">
            <a:avLst/>
          </a:prstGeom>
          <a:noFill/>
        </p:spPr>
        <p:txBody>
          <a:bodyPr wrap="none" rtlCol="0">
            <a:spAutoFit/>
          </a:bodyPr>
          <a:lstStyle/>
          <a:p>
            <a:r>
              <a:rPr lang="en-US" sz="6600" dirty="0">
                <a:latin typeface="+mj-lt"/>
              </a:rPr>
              <a:t>Bonus Slides</a:t>
            </a:r>
          </a:p>
        </p:txBody>
      </p:sp>
    </p:spTree>
    <p:extLst>
      <p:ext uri="{BB962C8B-B14F-4D97-AF65-F5344CB8AC3E}">
        <p14:creationId xmlns:p14="http://schemas.microsoft.com/office/powerpoint/2010/main" val="1473203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63635-0EE5-A97D-4D46-85D16486F9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392EAC3-236C-7C8E-7076-64D4E7CA8549}"/>
              </a:ext>
            </a:extLst>
          </p:cNvPr>
          <p:cNvSpPr>
            <a:spLocks noGrp="1"/>
          </p:cNvSpPr>
          <p:nvPr>
            <p:ph type="title"/>
          </p:nvPr>
        </p:nvSpPr>
        <p:spPr>
          <a:xfrm>
            <a:off x="0" y="163512"/>
            <a:ext cx="8557768" cy="638175"/>
          </a:xfrm>
        </p:spPr>
        <p:txBody>
          <a:bodyPr>
            <a:noAutofit/>
          </a:bodyPr>
          <a:lstStyle/>
          <a:p>
            <a:r>
              <a:rPr lang="en-US" sz="3200" b="1" dirty="0">
                <a:latin typeface="+mj-lt"/>
              </a:rPr>
              <a:t>Applying the Taxonomy to the RSE Corpus</a:t>
            </a:r>
          </a:p>
        </p:txBody>
      </p:sp>
      <p:sp>
        <p:nvSpPr>
          <p:cNvPr id="4" name="Slide Number Placeholder 3">
            <a:extLst>
              <a:ext uri="{FF2B5EF4-FFF2-40B4-BE49-F238E27FC236}">
                <a16:creationId xmlns:a16="http://schemas.microsoft.com/office/drawing/2014/main" id="{0B4FA867-1464-7896-7811-492D9BD926AC}"/>
              </a:ext>
            </a:extLst>
          </p:cNvPr>
          <p:cNvSpPr>
            <a:spLocks noGrp="1"/>
          </p:cNvSpPr>
          <p:nvPr>
            <p:ph type="sldNum" sz="quarter" idx="12"/>
          </p:nvPr>
        </p:nvSpPr>
        <p:spPr/>
        <p:txBody>
          <a:bodyPr/>
          <a:lstStyle/>
          <a:p>
            <a:fld id="{8A7A6979-0714-4377-B894-6BE4C2D6E202}" type="slidenum">
              <a:rPr lang="en-US" smtClean="0"/>
              <a:pPr/>
              <a:t>11</a:t>
            </a:fld>
            <a:endParaRPr lang="en-US" dirty="0"/>
          </a:p>
        </p:txBody>
      </p:sp>
      <p:graphicFrame>
        <p:nvGraphicFramePr>
          <p:cNvPr id="6" name="Table 5">
            <a:extLst>
              <a:ext uri="{FF2B5EF4-FFF2-40B4-BE49-F238E27FC236}">
                <a16:creationId xmlns:a16="http://schemas.microsoft.com/office/drawing/2014/main" id="{53662C4F-15D8-4ABA-AB16-76B2AAF55FCC}"/>
              </a:ext>
            </a:extLst>
          </p:cNvPr>
          <p:cNvGraphicFramePr>
            <a:graphicFrameLocks noGrp="1"/>
          </p:cNvGraphicFramePr>
          <p:nvPr/>
        </p:nvGraphicFramePr>
        <p:xfrm>
          <a:off x="457200" y="1016000"/>
          <a:ext cx="8229600" cy="3682998"/>
        </p:xfrm>
        <a:graphic>
          <a:graphicData uri="http://schemas.openxmlformats.org/drawingml/2006/table">
            <a:tbl>
              <a:tblPr firstRow="1" bandRow="1">
                <a:tableStyleId>{5C22544A-7EE6-4342-B048-85BDC9FD1C3A}</a:tableStyleId>
              </a:tblPr>
              <a:tblGrid>
                <a:gridCol w="1778000">
                  <a:extLst>
                    <a:ext uri="{9D8B030D-6E8A-4147-A177-3AD203B41FA5}">
                      <a16:colId xmlns:a16="http://schemas.microsoft.com/office/drawing/2014/main" val="4059617295"/>
                    </a:ext>
                  </a:extLst>
                </a:gridCol>
                <a:gridCol w="4953000">
                  <a:extLst>
                    <a:ext uri="{9D8B030D-6E8A-4147-A177-3AD203B41FA5}">
                      <a16:colId xmlns:a16="http://schemas.microsoft.com/office/drawing/2014/main" val="3409815158"/>
                    </a:ext>
                  </a:extLst>
                </a:gridCol>
                <a:gridCol w="1498600">
                  <a:extLst>
                    <a:ext uri="{9D8B030D-6E8A-4147-A177-3AD203B41FA5}">
                      <a16:colId xmlns:a16="http://schemas.microsoft.com/office/drawing/2014/main" val="2257735248"/>
                    </a:ext>
                  </a:extLst>
                </a:gridCol>
              </a:tblGrid>
              <a:tr h="409222">
                <a:tc>
                  <a:txBody>
                    <a:bodyPr/>
                    <a:lstStyle/>
                    <a:p>
                      <a:pPr algn="ctr"/>
                      <a:r>
                        <a:rPr lang="en-US" sz="1400" b="1" dirty="0">
                          <a:solidFill>
                            <a:srgbClr val="FFFFFF"/>
                          </a:solidFill>
                          <a:latin typeface="Calibri"/>
                          <a:cs typeface="Calibri"/>
                        </a:rPr>
                        <a:t>Dimension</a:t>
                      </a:r>
                    </a:p>
                  </a:txBody>
                  <a:tcPr anchor="ctr">
                    <a:solidFill>
                      <a:srgbClr val="8E6F3E"/>
                    </a:solidFill>
                  </a:tcPr>
                </a:tc>
                <a:tc>
                  <a:txBody>
                    <a:bodyPr/>
                    <a:lstStyle/>
                    <a:p>
                      <a:pPr algn="ctr"/>
                      <a:r>
                        <a:rPr lang="en-US" sz="1400" b="1" dirty="0">
                          <a:solidFill>
                            <a:srgbClr val="FFFFFF"/>
                          </a:solidFill>
                          <a:latin typeface="Calibri"/>
                          <a:cs typeface="Calibri"/>
                        </a:rPr>
                        <a:t>Top Categories</a:t>
                      </a:r>
                    </a:p>
                  </a:txBody>
                  <a:tcPr anchor="ctr">
                    <a:solidFill>
                      <a:srgbClr val="8E6F3E"/>
                    </a:solidFill>
                  </a:tcPr>
                </a:tc>
                <a:tc>
                  <a:txBody>
                    <a:bodyPr/>
                    <a:lstStyle/>
                    <a:p>
                      <a:pPr algn="ctr"/>
                      <a:r>
                        <a:rPr lang="en-US" sz="1400" b="1" dirty="0">
                          <a:solidFill>
                            <a:srgbClr val="FFFFFF"/>
                          </a:solidFill>
                          <a:latin typeface="Calibri"/>
                          <a:cs typeface="Calibri"/>
                        </a:rPr>
                        <a:t>%</a:t>
                      </a:r>
                    </a:p>
                  </a:txBody>
                  <a:tcPr anchor="ctr">
                    <a:solidFill>
                      <a:srgbClr val="8E6F3E"/>
                    </a:solidFill>
                  </a:tcPr>
                </a:tc>
                <a:extLst>
                  <a:ext uri="{0D108BD9-81ED-4DB2-BD59-A6C34878D82A}">
                    <a16:rowId xmlns:a16="http://schemas.microsoft.com/office/drawing/2014/main" val="376756682"/>
                  </a:ext>
                </a:extLst>
              </a:tr>
              <a:tr h="409222">
                <a:tc>
                  <a:txBody>
                    <a:bodyPr/>
                    <a:lstStyle/>
                    <a:p>
                      <a:pPr algn="l"/>
                      <a:r>
                        <a:rPr lang="en-US" sz="1400" b="1" dirty="0">
                          <a:solidFill>
                            <a:srgbClr val="8E6F3E"/>
                          </a:solidFill>
                          <a:latin typeface="Calibri"/>
                          <a:cs typeface="Calibri"/>
                        </a:rPr>
                        <a:t>Actor Unit</a:t>
                      </a:r>
                    </a:p>
                  </a:txBody>
                  <a:tcPr anchor="ctr">
                    <a:solidFill>
                      <a:srgbClr val="FFFFFF"/>
                    </a:solidFill>
                  </a:tcPr>
                </a:tc>
                <a:tc>
                  <a:txBody>
                    <a:bodyPr/>
                    <a:lstStyle/>
                    <a:p>
                      <a:pPr algn="l"/>
                      <a:r>
                        <a:rPr lang="en-US" sz="1400" dirty="0">
                          <a:latin typeface="Calibri"/>
                          <a:cs typeface="Calibri"/>
                        </a:rPr>
                        <a:t>Research group or lab</a:t>
                      </a:r>
                    </a:p>
                  </a:txBody>
                  <a:tcPr anchor="ctr">
                    <a:solidFill>
                      <a:srgbClr val="FFFFFF"/>
                    </a:solidFill>
                  </a:tcPr>
                </a:tc>
                <a:tc>
                  <a:txBody>
                    <a:bodyPr/>
                    <a:lstStyle/>
                    <a:p>
                      <a:pPr algn="ctr"/>
                      <a:r>
                        <a:rPr lang="en-US" sz="1400" b="1" dirty="0">
                          <a:latin typeface="Calibri"/>
                          <a:cs typeface="Calibri"/>
                        </a:rPr>
                        <a:t>28.8%</a:t>
                      </a:r>
                    </a:p>
                  </a:txBody>
                  <a:tcPr anchor="ctr">
                    <a:solidFill>
                      <a:srgbClr val="FFFFFF"/>
                    </a:solidFill>
                  </a:tcPr>
                </a:tc>
                <a:extLst>
                  <a:ext uri="{0D108BD9-81ED-4DB2-BD59-A6C34878D82A}">
                    <a16:rowId xmlns:a16="http://schemas.microsoft.com/office/drawing/2014/main" val="3880234372"/>
                  </a:ext>
                </a:extLst>
              </a:tr>
              <a:tr h="409222">
                <a:tc>
                  <a:txBody>
                    <a:bodyPr/>
                    <a:lstStyle/>
                    <a:p>
                      <a:pPr algn="l" rtl="0"/>
                      <a:endParaRPr lang="en-US" sz="1400" b="1" dirty="0">
                        <a:solidFill>
                          <a:srgbClr val="8E6F3E"/>
                        </a:solidFill>
                        <a:latin typeface="Calibri"/>
                        <a:cs typeface="Calibri"/>
                      </a:endParaRPr>
                    </a:p>
                  </a:txBody>
                  <a:tcPr anchor="ctr">
                    <a:solidFill>
                      <a:srgbClr val="F5F2ED"/>
                    </a:solidFill>
                  </a:tcPr>
                </a:tc>
                <a:tc>
                  <a:txBody>
                    <a:bodyPr/>
                    <a:lstStyle/>
                    <a:p>
                      <a:pPr algn="l"/>
                      <a:r>
                        <a:rPr lang="en-US" sz="1400">
                          <a:latin typeface="Calibri"/>
                          <a:cs typeface="Calibri"/>
                        </a:rPr>
                        <a:t>Individual maintainer</a:t>
                      </a:r>
                    </a:p>
                  </a:txBody>
                  <a:tcPr anchor="ctr">
                    <a:solidFill>
                      <a:srgbClr val="F5F2ED"/>
                    </a:solidFill>
                  </a:tcPr>
                </a:tc>
                <a:tc>
                  <a:txBody>
                    <a:bodyPr/>
                    <a:lstStyle/>
                    <a:p>
                      <a:pPr algn="ctr"/>
                      <a:r>
                        <a:rPr lang="en-US" sz="1400" b="1" dirty="0">
                          <a:latin typeface="Calibri"/>
                          <a:cs typeface="Calibri"/>
                        </a:rPr>
                        <a:t>28.4%</a:t>
                      </a:r>
                    </a:p>
                  </a:txBody>
                  <a:tcPr anchor="ctr">
                    <a:solidFill>
                      <a:srgbClr val="F5F2ED"/>
                    </a:solidFill>
                  </a:tcPr>
                </a:tc>
                <a:extLst>
                  <a:ext uri="{0D108BD9-81ED-4DB2-BD59-A6C34878D82A}">
                    <a16:rowId xmlns:a16="http://schemas.microsoft.com/office/drawing/2014/main" val="1036644009"/>
                  </a:ext>
                </a:extLst>
              </a:tr>
              <a:tr h="409222">
                <a:tc>
                  <a:txBody>
                    <a:bodyPr/>
                    <a:lstStyle/>
                    <a:p>
                      <a:pPr algn="l"/>
                      <a:endParaRPr lang="en-US" sz="1400" b="1" dirty="0">
                        <a:solidFill>
                          <a:srgbClr val="8E6F3E"/>
                        </a:solidFill>
                        <a:latin typeface="Calibri"/>
                        <a:cs typeface="Calibri"/>
                      </a:endParaRPr>
                    </a:p>
                  </a:txBody>
                  <a:tcPr anchor="ctr">
                    <a:solidFill>
                      <a:srgbClr val="FFFFFF"/>
                    </a:solidFill>
                  </a:tcPr>
                </a:tc>
                <a:tc>
                  <a:txBody>
                    <a:bodyPr/>
                    <a:lstStyle/>
                    <a:p>
                      <a:pPr algn="l"/>
                      <a:r>
                        <a:rPr lang="en-US" sz="1400">
                          <a:latin typeface="Calibri"/>
                          <a:cs typeface="Calibri"/>
                        </a:rPr>
                        <a:t>Institution (university, lab, govt research org)</a:t>
                      </a:r>
                    </a:p>
                  </a:txBody>
                  <a:tcPr anchor="ctr">
                    <a:solidFill>
                      <a:srgbClr val="FFFFFF"/>
                    </a:solidFill>
                  </a:tcPr>
                </a:tc>
                <a:tc>
                  <a:txBody>
                    <a:bodyPr/>
                    <a:lstStyle/>
                    <a:p>
                      <a:pPr algn="ctr"/>
                      <a:r>
                        <a:rPr lang="en-US" sz="1400" b="1">
                          <a:latin typeface="Calibri"/>
                          <a:cs typeface="Calibri"/>
                        </a:rPr>
                        <a:t>25.6%</a:t>
                      </a:r>
                    </a:p>
                  </a:txBody>
                  <a:tcPr anchor="ctr">
                    <a:solidFill>
                      <a:srgbClr val="FFFFFF"/>
                    </a:solidFill>
                  </a:tcPr>
                </a:tc>
                <a:extLst>
                  <a:ext uri="{0D108BD9-81ED-4DB2-BD59-A6C34878D82A}">
                    <a16:rowId xmlns:a16="http://schemas.microsoft.com/office/drawing/2014/main" val="3962309226"/>
                  </a:ext>
                </a:extLst>
              </a:tr>
              <a:tr h="409222">
                <a:tc>
                  <a:txBody>
                    <a:bodyPr/>
                    <a:lstStyle/>
                    <a:p>
                      <a:pPr algn="l"/>
                      <a:endParaRPr lang="en-US" sz="1400" b="1" dirty="0">
                        <a:solidFill>
                          <a:srgbClr val="8E6F3E"/>
                        </a:solidFill>
                        <a:latin typeface="Calibri"/>
                        <a:cs typeface="Calibri"/>
                      </a:endParaRPr>
                    </a:p>
                  </a:txBody>
                  <a:tcPr anchor="ctr">
                    <a:solidFill>
                      <a:srgbClr val="F5F2ED"/>
                    </a:solidFill>
                  </a:tcPr>
                </a:tc>
                <a:tc>
                  <a:txBody>
                    <a:bodyPr/>
                    <a:lstStyle/>
                    <a:p>
                      <a:pPr algn="l"/>
                      <a:r>
                        <a:rPr lang="en-US" sz="1400" dirty="0">
                          <a:latin typeface="Calibri"/>
                          <a:cs typeface="Calibri"/>
                        </a:rPr>
                        <a:t>Community or foundation</a:t>
                      </a:r>
                    </a:p>
                  </a:txBody>
                  <a:tcPr anchor="ctr">
                    <a:solidFill>
                      <a:srgbClr val="F5F2ED"/>
                    </a:solidFill>
                  </a:tcPr>
                </a:tc>
                <a:tc>
                  <a:txBody>
                    <a:bodyPr/>
                    <a:lstStyle/>
                    <a:p>
                      <a:pPr algn="ctr"/>
                      <a:r>
                        <a:rPr lang="en-US" sz="1400" b="1">
                          <a:latin typeface="Calibri"/>
                          <a:cs typeface="Calibri"/>
                        </a:rPr>
                        <a:t>10.0%</a:t>
                      </a:r>
                    </a:p>
                  </a:txBody>
                  <a:tcPr anchor="ctr">
                    <a:solidFill>
                      <a:srgbClr val="F5F2ED"/>
                    </a:solidFill>
                  </a:tcPr>
                </a:tc>
                <a:extLst>
                  <a:ext uri="{0D108BD9-81ED-4DB2-BD59-A6C34878D82A}">
                    <a16:rowId xmlns:a16="http://schemas.microsoft.com/office/drawing/2014/main" val="599931003"/>
                  </a:ext>
                </a:extLst>
              </a:tr>
              <a:tr h="409222">
                <a:tc>
                  <a:txBody>
                    <a:bodyPr/>
                    <a:lstStyle/>
                    <a:p>
                      <a:pPr algn="l"/>
                      <a:r>
                        <a:rPr lang="en-US" sz="1400" b="1">
                          <a:solidFill>
                            <a:srgbClr val="8E6F3E"/>
                          </a:solidFill>
                          <a:latin typeface="Calibri"/>
                          <a:cs typeface="Calibri"/>
                        </a:rPr>
                        <a:t>Supply Chain Role</a:t>
                      </a:r>
                    </a:p>
                  </a:txBody>
                  <a:tcPr anchor="ctr">
                    <a:solidFill>
                      <a:srgbClr val="FFFFFF"/>
                    </a:solidFill>
                  </a:tcPr>
                </a:tc>
                <a:tc>
                  <a:txBody>
                    <a:bodyPr/>
                    <a:lstStyle/>
                    <a:p>
                      <a:pPr algn="l"/>
                      <a:r>
                        <a:rPr lang="en-US" sz="1400" dirty="0">
                          <a:latin typeface="Calibri"/>
                          <a:cs typeface="Calibri"/>
                        </a:rPr>
                        <a:t>Application software</a:t>
                      </a:r>
                    </a:p>
                  </a:txBody>
                  <a:tcPr anchor="ctr">
                    <a:solidFill>
                      <a:srgbClr val="FFFFFF"/>
                    </a:solidFill>
                  </a:tcPr>
                </a:tc>
                <a:tc>
                  <a:txBody>
                    <a:bodyPr/>
                    <a:lstStyle/>
                    <a:p>
                      <a:pPr algn="ctr"/>
                      <a:r>
                        <a:rPr lang="en-US" sz="1400" b="1">
                          <a:latin typeface="Calibri"/>
                          <a:cs typeface="Calibri"/>
                        </a:rPr>
                        <a:t>65.2%</a:t>
                      </a:r>
                    </a:p>
                  </a:txBody>
                  <a:tcPr anchor="ctr">
                    <a:solidFill>
                      <a:srgbClr val="FFFFFF"/>
                    </a:solidFill>
                  </a:tcPr>
                </a:tc>
                <a:extLst>
                  <a:ext uri="{0D108BD9-81ED-4DB2-BD59-A6C34878D82A}">
                    <a16:rowId xmlns:a16="http://schemas.microsoft.com/office/drawing/2014/main" val="337116870"/>
                  </a:ext>
                </a:extLst>
              </a:tr>
              <a:tr h="409222">
                <a:tc>
                  <a:txBody>
                    <a:bodyPr/>
                    <a:lstStyle/>
                    <a:p>
                      <a:pPr algn="l"/>
                      <a:endParaRPr lang="en-US" sz="1400" b="1" dirty="0">
                        <a:solidFill>
                          <a:srgbClr val="8E6F3E"/>
                        </a:solidFill>
                        <a:latin typeface="Calibri"/>
                        <a:cs typeface="Calibri"/>
                      </a:endParaRPr>
                    </a:p>
                  </a:txBody>
                  <a:tcPr anchor="ctr">
                    <a:solidFill>
                      <a:srgbClr val="F5F2ED"/>
                    </a:solidFill>
                  </a:tcPr>
                </a:tc>
                <a:tc>
                  <a:txBody>
                    <a:bodyPr/>
                    <a:lstStyle/>
                    <a:p>
                      <a:pPr algn="l"/>
                      <a:r>
                        <a:rPr lang="en-US" sz="1400" dirty="0">
                          <a:latin typeface="Calibri"/>
                          <a:cs typeface="Calibri"/>
                        </a:rPr>
                        <a:t>Dependency software artifact</a:t>
                      </a:r>
                    </a:p>
                  </a:txBody>
                  <a:tcPr anchor="ctr">
                    <a:solidFill>
                      <a:srgbClr val="F5F2ED"/>
                    </a:solidFill>
                  </a:tcPr>
                </a:tc>
                <a:tc>
                  <a:txBody>
                    <a:bodyPr/>
                    <a:lstStyle/>
                    <a:p>
                      <a:pPr algn="ctr"/>
                      <a:r>
                        <a:rPr lang="en-US" sz="1400" b="1">
                          <a:latin typeface="Calibri"/>
                          <a:cs typeface="Calibri"/>
                        </a:rPr>
                        <a:t>30.0%</a:t>
                      </a:r>
                    </a:p>
                  </a:txBody>
                  <a:tcPr anchor="ctr">
                    <a:solidFill>
                      <a:srgbClr val="F5F2ED"/>
                    </a:solidFill>
                  </a:tcPr>
                </a:tc>
                <a:extLst>
                  <a:ext uri="{0D108BD9-81ED-4DB2-BD59-A6C34878D82A}">
                    <a16:rowId xmlns:a16="http://schemas.microsoft.com/office/drawing/2014/main" val="1094753004"/>
                  </a:ext>
                </a:extLst>
              </a:tr>
              <a:tr h="409222">
                <a:tc>
                  <a:txBody>
                    <a:bodyPr/>
                    <a:lstStyle/>
                    <a:p>
                      <a:pPr algn="l"/>
                      <a:r>
                        <a:rPr lang="en-US" sz="1400" b="1" dirty="0">
                          <a:solidFill>
                            <a:srgbClr val="8E6F3E"/>
                          </a:solidFill>
                          <a:latin typeface="Calibri"/>
                          <a:cs typeface="Calibri"/>
                        </a:rPr>
                        <a:t>Research Role</a:t>
                      </a:r>
                    </a:p>
                  </a:txBody>
                  <a:tcPr anchor="ctr">
                    <a:solidFill>
                      <a:srgbClr val="FFFFFF"/>
                    </a:solidFill>
                  </a:tcPr>
                </a:tc>
                <a:tc>
                  <a:txBody>
                    <a:bodyPr/>
                    <a:lstStyle/>
                    <a:p>
                      <a:pPr algn="l"/>
                      <a:r>
                        <a:rPr lang="en-US" sz="1400" dirty="0">
                          <a:latin typeface="Calibri"/>
                          <a:cs typeface="Calibri"/>
                        </a:rPr>
                        <a:t>Direct research execution</a:t>
                      </a:r>
                    </a:p>
                  </a:txBody>
                  <a:tcPr anchor="ctr">
                    <a:solidFill>
                      <a:srgbClr val="FFFFFF"/>
                    </a:solidFill>
                  </a:tcPr>
                </a:tc>
                <a:tc>
                  <a:txBody>
                    <a:bodyPr/>
                    <a:lstStyle/>
                    <a:p>
                      <a:pPr algn="ctr"/>
                      <a:r>
                        <a:rPr lang="en-US" sz="1400" b="1" dirty="0">
                          <a:latin typeface="Calibri"/>
                          <a:cs typeface="Calibri"/>
                        </a:rPr>
                        <a:t>63.3%</a:t>
                      </a:r>
                    </a:p>
                  </a:txBody>
                  <a:tcPr anchor="ctr">
                    <a:solidFill>
                      <a:srgbClr val="FFFFFF"/>
                    </a:solidFill>
                  </a:tcPr>
                </a:tc>
                <a:extLst>
                  <a:ext uri="{0D108BD9-81ED-4DB2-BD59-A6C34878D82A}">
                    <a16:rowId xmlns:a16="http://schemas.microsoft.com/office/drawing/2014/main" val="1556695"/>
                  </a:ext>
                </a:extLst>
              </a:tr>
              <a:tr h="409222">
                <a:tc>
                  <a:txBody>
                    <a:bodyPr/>
                    <a:lstStyle/>
                    <a:p>
                      <a:pPr algn="l"/>
                      <a:endParaRPr lang="en-US" sz="1400" b="1">
                        <a:solidFill>
                          <a:srgbClr val="8E6F3E"/>
                        </a:solidFill>
                        <a:latin typeface="Calibri"/>
                        <a:cs typeface="Calibri"/>
                      </a:endParaRPr>
                    </a:p>
                  </a:txBody>
                  <a:tcPr anchor="ctr">
                    <a:solidFill>
                      <a:srgbClr val="F5F2ED"/>
                    </a:solidFill>
                  </a:tcPr>
                </a:tc>
                <a:tc>
                  <a:txBody>
                    <a:bodyPr/>
                    <a:lstStyle/>
                    <a:p>
                      <a:pPr algn="l"/>
                      <a:r>
                        <a:rPr lang="en-US" sz="1400" dirty="0">
                          <a:latin typeface="Calibri"/>
                          <a:cs typeface="Calibri"/>
                        </a:rPr>
                        <a:t>Research-support tooling</a:t>
                      </a:r>
                    </a:p>
                  </a:txBody>
                  <a:tcPr anchor="ctr">
                    <a:solidFill>
                      <a:srgbClr val="F5F2ED"/>
                    </a:solidFill>
                  </a:tcPr>
                </a:tc>
                <a:tc>
                  <a:txBody>
                    <a:bodyPr/>
                    <a:lstStyle/>
                    <a:p>
                      <a:pPr algn="ctr"/>
                      <a:r>
                        <a:rPr lang="en-US" sz="1400" b="1" dirty="0">
                          <a:latin typeface="Calibri"/>
                          <a:cs typeface="Calibri"/>
                        </a:rPr>
                        <a:t>32.9%</a:t>
                      </a:r>
                    </a:p>
                  </a:txBody>
                  <a:tcPr anchor="ctr">
                    <a:solidFill>
                      <a:srgbClr val="F5F2ED"/>
                    </a:solidFill>
                  </a:tcPr>
                </a:tc>
                <a:extLst>
                  <a:ext uri="{0D108BD9-81ED-4DB2-BD59-A6C34878D82A}">
                    <a16:rowId xmlns:a16="http://schemas.microsoft.com/office/drawing/2014/main" val="4251300675"/>
                  </a:ext>
                </a:extLst>
              </a:tr>
            </a:tbl>
          </a:graphicData>
        </a:graphic>
      </p:graphicFrame>
      <p:graphicFrame>
        <p:nvGraphicFramePr>
          <p:cNvPr id="8" name="Table 7">
            <a:extLst>
              <a:ext uri="{FF2B5EF4-FFF2-40B4-BE49-F238E27FC236}">
                <a16:creationId xmlns:a16="http://schemas.microsoft.com/office/drawing/2014/main" id="{BB50557A-1F2D-C614-980A-99D9BF0C64FE}"/>
              </a:ext>
            </a:extLst>
          </p:cNvPr>
          <p:cNvGraphicFramePr>
            <a:graphicFrameLocks noGrp="1"/>
          </p:cNvGraphicFramePr>
          <p:nvPr/>
        </p:nvGraphicFramePr>
        <p:xfrm>
          <a:off x="457200" y="4698998"/>
          <a:ext cx="8229600" cy="1524000"/>
        </p:xfrm>
        <a:graphic>
          <a:graphicData uri="http://schemas.openxmlformats.org/drawingml/2006/table">
            <a:tbl>
              <a:tblPr firstRow="1">
                <a:tableStyleId>{5C22544A-7EE6-4342-B048-85BDC9FD1C3A}</a:tableStyleId>
              </a:tblPr>
              <a:tblGrid>
                <a:gridCol w="1778000">
                  <a:extLst>
                    <a:ext uri="{9D8B030D-6E8A-4147-A177-3AD203B41FA5}">
                      <a16:colId xmlns:a16="http://schemas.microsoft.com/office/drawing/2014/main" val="3855359696"/>
                    </a:ext>
                  </a:extLst>
                </a:gridCol>
                <a:gridCol w="4953000">
                  <a:extLst>
                    <a:ext uri="{9D8B030D-6E8A-4147-A177-3AD203B41FA5}">
                      <a16:colId xmlns:a16="http://schemas.microsoft.com/office/drawing/2014/main" val="3929315649"/>
                    </a:ext>
                  </a:extLst>
                </a:gridCol>
                <a:gridCol w="1498600">
                  <a:extLst>
                    <a:ext uri="{9D8B030D-6E8A-4147-A177-3AD203B41FA5}">
                      <a16:colId xmlns:a16="http://schemas.microsoft.com/office/drawing/2014/main" val="4288016592"/>
                    </a:ext>
                  </a:extLst>
                </a:gridCol>
              </a:tblGrid>
              <a:tr h="381000">
                <a:tc>
                  <a:txBody>
                    <a:bodyPr/>
                    <a:lstStyle/>
                    <a:p>
                      <a:pPr algn="l"/>
                      <a:r>
                        <a:rPr lang="en-US" sz="1400" b="1" dirty="0">
                          <a:solidFill>
                            <a:srgbClr val="8E6F3E"/>
                          </a:solidFill>
                          <a:latin typeface="Calibri"/>
                          <a:cs typeface="Calibri"/>
                        </a:rPr>
                        <a:t>Distribution Pathway</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5F2ED"/>
                    </a:solidFill>
                  </a:tcPr>
                </a:tc>
                <a:tc>
                  <a:txBody>
                    <a:bodyPr/>
                    <a:lstStyle/>
                    <a:p>
                      <a:pPr algn="l"/>
                      <a:r>
                        <a:rPr lang="en-US" sz="1400" b="0" dirty="0">
                          <a:latin typeface="Calibri"/>
                          <a:cs typeface="Calibri"/>
                        </a:rPr>
                        <a:t>Package registry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5F2ED"/>
                    </a:solidFill>
                  </a:tcPr>
                </a:tc>
                <a:tc>
                  <a:txBody>
                    <a:bodyPr/>
                    <a:lstStyle/>
                    <a:p>
                      <a:pPr algn="ctr"/>
                      <a:r>
                        <a:rPr lang="en-US" sz="1400" b="1">
                          <a:latin typeface="Calibri"/>
                          <a:cs typeface="Calibri"/>
                        </a:rPr>
                        <a:t>49.1%</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F5F2ED"/>
                    </a:solidFill>
                  </a:tcPr>
                </a:tc>
                <a:extLst>
                  <a:ext uri="{0D108BD9-81ED-4DB2-BD59-A6C34878D82A}">
                    <a16:rowId xmlns:a16="http://schemas.microsoft.com/office/drawing/2014/main" val="1108588774"/>
                  </a:ext>
                </a:extLst>
              </a:tr>
              <a:tr h="381000">
                <a:tc>
                  <a:txBody>
                    <a:bodyPr/>
                    <a:lstStyle/>
                    <a:p>
                      <a:pPr algn="l"/>
                      <a:endParaRPr lang="en-US" sz="1400" b="1">
                        <a:solidFill>
                          <a:srgbClr val="8E6F3E"/>
                        </a:solidFill>
                        <a:latin typeface="Calibri"/>
                        <a:cs typeface="Calibri"/>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r>
                        <a:rPr lang="en-US" sz="1400" dirty="0">
                          <a:latin typeface="Calibri"/>
                          <a:cs typeface="Calibri"/>
                        </a:rPr>
                        <a:t>Source repository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1400" b="1" dirty="0">
                          <a:latin typeface="Calibri"/>
                          <a:cs typeface="Calibri"/>
                        </a:rPr>
                        <a:t>24.1%</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40972572"/>
                  </a:ext>
                </a:extLst>
              </a:tr>
              <a:tr h="381000">
                <a:tc>
                  <a:txBody>
                    <a:bodyPr/>
                    <a:lstStyle/>
                    <a:p>
                      <a:pPr algn="l"/>
                      <a:endParaRPr lang="en-US" sz="1400" b="1">
                        <a:solidFill>
                          <a:srgbClr val="8E6F3E"/>
                        </a:solidFill>
                        <a:latin typeface="Calibri"/>
                        <a:cs typeface="Calibri"/>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2ED"/>
                    </a:solidFill>
                  </a:tcPr>
                </a:tc>
                <a:tc>
                  <a:txBody>
                    <a:bodyPr/>
                    <a:lstStyle/>
                    <a:p>
                      <a:pPr algn="l"/>
                      <a:r>
                        <a:rPr lang="en-US" sz="1400">
                          <a:latin typeface="Calibri"/>
                          <a:cs typeface="Calibri"/>
                        </a:rPr>
                        <a:t>Installer or binary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2ED"/>
                    </a:solidFill>
                  </a:tcPr>
                </a:tc>
                <a:tc>
                  <a:txBody>
                    <a:bodyPr/>
                    <a:lstStyle/>
                    <a:p>
                      <a:pPr algn="ctr"/>
                      <a:r>
                        <a:rPr lang="en-US" sz="1400" b="1">
                          <a:latin typeface="Calibri"/>
                          <a:cs typeface="Calibri"/>
                        </a:rPr>
                        <a:t>14.8%</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2ED"/>
                    </a:solidFill>
                  </a:tcPr>
                </a:tc>
                <a:extLst>
                  <a:ext uri="{0D108BD9-81ED-4DB2-BD59-A6C34878D82A}">
                    <a16:rowId xmlns:a16="http://schemas.microsoft.com/office/drawing/2014/main" val="1295280308"/>
                  </a:ext>
                </a:extLst>
              </a:tr>
              <a:tr h="381000">
                <a:tc>
                  <a:txBody>
                    <a:bodyPr/>
                    <a:lstStyle/>
                    <a:p>
                      <a:pPr algn="l"/>
                      <a:endParaRPr lang="en-US" sz="1400" b="1">
                        <a:solidFill>
                          <a:srgbClr val="8E6F3E"/>
                        </a:solidFill>
                        <a:latin typeface="Calibri"/>
                        <a:cs typeface="Calibri"/>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FFFF"/>
                    </a:solidFill>
                  </a:tcPr>
                </a:tc>
                <a:tc>
                  <a:txBody>
                    <a:bodyPr/>
                    <a:lstStyle/>
                    <a:p>
                      <a:pPr algn="l"/>
                      <a:r>
                        <a:rPr lang="en-US" sz="1400">
                          <a:latin typeface="Calibri"/>
                          <a:cs typeface="Calibri"/>
                        </a:rPr>
                        <a:t>Network service / container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FFFF"/>
                    </a:solidFill>
                  </a:tcPr>
                </a:tc>
                <a:tc>
                  <a:txBody>
                    <a:bodyPr/>
                    <a:lstStyle/>
                    <a:p>
                      <a:pPr algn="ctr"/>
                      <a:r>
                        <a:rPr lang="en-US" sz="1400" b="1" dirty="0">
                          <a:latin typeface="Calibri"/>
                          <a:cs typeface="Calibri"/>
                        </a:rPr>
                        <a:t>7.1%</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FFFF"/>
                    </a:solidFill>
                  </a:tcPr>
                </a:tc>
                <a:extLst>
                  <a:ext uri="{0D108BD9-81ED-4DB2-BD59-A6C34878D82A}">
                    <a16:rowId xmlns:a16="http://schemas.microsoft.com/office/drawing/2014/main" val="2695728138"/>
                  </a:ext>
                </a:extLst>
              </a:tr>
            </a:tbl>
          </a:graphicData>
        </a:graphic>
      </p:graphicFrame>
      <p:sp>
        <p:nvSpPr>
          <p:cNvPr id="9" name="TextBox 8">
            <a:extLst>
              <a:ext uri="{FF2B5EF4-FFF2-40B4-BE49-F238E27FC236}">
                <a16:creationId xmlns:a16="http://schemas.microsoft.com/office/drawing/2014/main" id="{FDB264D3-E81D-142C-4F2D-72E9694D1B31}"/>
              </a:ext>
            </a:extLst>
          </p:cNvPr>
          <p:cNvSpPr txBox="1"/>
          <p:nvPr/>
        </p:nvSpPr>
        <p:spPr>
          <a:xfrm>
            <a:off x="315140" y="6457506"/>
            <a:ext cx="5668565" cy="523220"/>
          </a:xfrm>
          <a:prstGeom prst="rect">
            <a:avLst/>
          </a:prstGeom>
          <a:noFill/>
        </p:spPr>
        <p:txBody>
          <a:bodyPr vertOverflow="overflow" vert="horz" wrap="square" rtlCol="0" anchor="t">
            <a:spAutoFit/>
          </a:bodyPr>
          <a:lstStyle/>
          <a:p>
            <a:pPr algn="l"/>
            <a:r>
              <a:rPr lang="en-US" sz="1400" i="1" dirty="0">
                <a:solidFill>
                  <a:srgbClr val="555960"/>
                </a:solidFill>
              </a:rPr>
              <a:t>6,966 taxonomy-labeled entries from the Research Software Encyclopedia (RSE)</a:t>
            </a:r>
          </a:p>
        </p:txBody>
      </p:sp>
    </p:spTree>
    <p:extLst>
      <p:ext uri="{BB962C8B-B14F-4D97-AF65-F5344CB8AC3E}">
        <p14:creationId xmlns:p14="http://schemas.microsoft.com/office/powerpoint/2010/main" val="2637402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8E303-4E12-0EC7-7894-879EEB587CD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6A7E1A-B18F-91AD-0BB0-5228BBE9587D}"/>
              </a:ext>
            </a:extLst>
          </p:cNvPr>
          <p:cNvSpPr>
            <a:spLocks noGrp="1"/>
          </p:cNvSpPr>
          <p:nvPr>
            <p:ph idx="1"/>
          </p:nvPr>
        </p:nvSpPr>
        <p:spPr>
          <a:xfrm>
            <a:off x="4109361" y="817686"/>
            <a:ext cx="5065490" cy="5593906"/>
          </a:xfrm>
        </p:spPr>
        <p:txBody>
          <a:bodyPr>
            <a:normAutofit/>
          </a:bodyPr>
          <a:lstStyle/>
          <a:p>
            <a:pPr marL="228600" lvl="0" indent="-228600">
              <a:buFont typeface="Arial"/>
              <a:buChar char="•"/>
            </a:pPr>
            <a:r>
              <a:rPr lang="en-US" sz="1800" b="1" dirty="0">
                <a:solidFill>
                  <a:srgbClr val="8E6F3E"/>
                </a:solidFill>
              </a:rPr>
              <a:t>RS has a supply chain</a:t>
            </a:r>
            <a:r>
              <a:rPr lang="en-US" sz="1800" dirty="0"/>
              <a:t> – upstream artifacts and actors form the RSSC</a:t>
            </a:r>
          </a:p>
          <a:p>
            <a:pPr>
              <a:buNone/>
            </a:pPr>
            <a:endParaRPr lang="en-US" sz="1800" dirty="0"/>
          </a:p>
          <a:p>
            <a:pPr marL="228600" lvl="0" indent="-228600">
              <a:buFont typeface="Arial"/>
              <a:buChar char="•"/>
            </a:pPr>
            <a:r>
              <a:rPr lang="en-US" sz="1800" b="1" dirty="0">
                <a:solidFill>
                  <a:srgbClr val="8E6F3E"/>
                </a:solidFill>
              </a:rPr>
              <a:t>Supply chains = attack vectors</a:t>
            </a:r>
            <a:r>
              <a:rPr lang="en-US" sz="1800" dirty="0"/>
              <a:t> – RSSC inherits these risks with stakes for research integrity</a:t>
            </a:r>
          </a:p>
          <a:p>
            <a:pPr>
              <a:buNone/>
            </a:pPr>
            <a:endParaRPr lang="en-US" sz="1800" dirty="0"/>
          </a:p>
          <a:p>
            <a:pPr marL="228600" lvl="0" indent="-228600">
              <a:buFont typeface="Arial"/>
              <a:buChar char="•"/>
            </a:pPr>
            <a:r>
              <a:rPr lang="en-US" sz="1800" b="1" dirty="0">
                <a:solidFill>
                  <a:srgbClr val="8E6F3E"/>
                </a:solidFill>
              </a:rPr>
              <a:t>Inconsistent definitions</a:t>
            </a:r>
            <a:r>
              <a:rPr lang="en-US" sz="1800" dirty="0"/>
              <a:t> – publication linkage, funding, text classification</a:t>
            </a:r>
          </a:p>
          <a:p>
            <a:pPr>
              <a:buNone/>
            </a:pPr>
            <a:endParaRPr lang="en-US" sz="1800" dirty="0"/>
          </a:p>
          <a:p>
            <a:pPr marL="228600" lvl="0" indent="-228600">
              <a:buFont typeface="Arial"/>
              <a:buChar char="•"/>
            </a:pPr>
            <a:r>
              <a:rPr lang="en-US" sz="1800" b="1" dirty="0">
                <a:solidFill>
                  <a:srgbClr val="8E6F3E"/>
                </a:solidFill>
              </a:rPr>
              <a:t>Non-comparable conclusions</a:t>
            </a:r>
            <a:r>
              <a:rPr lang="en-US" sz="1800" dirty="0"/>
              <a:t> – different populations, same label</a:t>
            </a:r>
          </a:p>
          <a:p>
            <a:pPr>
              <a:buNone/>
            </a:pPr>
            <a:endParaRPr lang="en-US" sz="1800" dirty="0"/>
          </a:p>
          <a:p>
            <a:pPr marL="0" indent="0">
              <a:buNone/>
            </a:pPr>
            <a:r>
              <a:rPr lang="en-US" sz="1800" b="1" u="sng" dirty="0">
                <a:solidFill>
                  <a:srgbClr val="555960"/>
                </a:solidFill>
              </a:rPr>
              <a:t>→ Policy guidance &amp; Security efforts may target only narrow slices of the ecosystem</a:t>
            </a:r>
          </a:p>
        </p:txBody>
      </p:sp>
      <p:sp>
        <p:nvSpPr>
          <p:cNvPr id="3" name="Title 2">
            <a:extLst>
              <a:ext uri="{FF2B5EF4-FFF2-40B4-BE49-F238E27FC236}">
                <a16:creationId xmlns:a16="http://schemas.microsoft.com/office/drawing/2014/main" id="{0FE1EE9D-7227-EB18-2C1C-9414D127D23D}"/>
              </a:ext>
            </a:extLst>
          </p:cNvPr>
          <p:cNvSpPr>
            <a:spLocks noGrp="1"/>
          </p:cNvSpPr>
          <p:nvPr>
            <p:ph type="title"/>
          </p:nvPr>
        </p:nvSpPr>
        <p:spPr>
          <a:xfrm>
            <a:off x="-13028" y="81407"/>
            <a:ext cx="8557768" cy="638175"/>
          </a:xfrm>
        </p:spPr>
        <p:txBody>
          <a:bodyPr>
            <a:noAutofit/>
          </a:bodyPr>
          <a:lstStyle/>
          <a:p>
            <a:r>
              <a:rPr lang="en-US" sz="3200" b="1" dirty="0">
                <a:latin typeface="+mj-lt"/>
              </a:rPr>
              <a:t>The RSSC Security Challenge</a:t>
            </a:r>
          </a:p>
        </p:txBody>
      </p:sp>
      <p:sp>
        <p:nvSpPr>
          <p:cNvPr id="4" name="Slide Number Placeholder 3">
            <a:extLst>
              <a:ext uri="{FF2B5EF4-FFF2-40B4-BE49-F238E27FC236}">
                <a16:creationId xmlns:a16="http://schemas.microsoft.com/office/drawing/2014/main" id="{6CEDF6EB-CACB-A9D6-4FED-A3E86B29714D}"/>
              </a:ext>
            </a:extLst>
          </p:cNvPr>
          <p:cNvSpPr>
            <a:spLocks noGrp="1"/>
          </p:cNvSpPr>
          <p:nvPr>
            <p:ph type="sldNum" sz="quarter" idx="12"/>
          </p:nvPr>
        </p:nvSpPr>
        <p:spPr/>
        <p:txBody>
          <a:bodyPr/>
          <a:lstStyle/>
          <a:p>
            <a:fld id="{8A7A6979-0714-4377-B894-6BE4C2D6E202}" type="slidenum">
              <a:rPr lang="en-US" smtClean="0"/>
              <a:pPr/>
              <a:t>12</a:t>
            </a:fld>
            <a:endParaRPr lang="en-US" dirty="0"/>
          </a:p>
        </p:txBody>
      </p:sp>
      <p:sp>
        <p:nvSpPr>
          <p:cNvPr id="50" name="RS Universe">
            <a:extLst>
              <a:ext uri="{FF2B5EF4-FFF2-40B4-BE49-F238E27FC236}">
                <a16:creationId xmlns:a16="http://schemas.microsoft.com/office/drawing/2014/main" id="{B2B979AC-D3FE-D4A2-7D25-4FE7C106A5C2}"/>
              </a:ext>
            </a:extLst>
          </p:cNvPr>
          <p:cNvSpPr/>
          <p:nvPr/>
        </p:nvSpPr>
        <p:spPr>
          <a:xfrm>
            <a:off x="50796" y="891954"/>
            <a:ext cx="3987804" cy="3857844"/>
          </a:xfrm>
          <a:prstGeom prst="roundRect">
            <a:avLst>
              <a:gd name="adj" fmla="val 8000"/>
            </a:avLst>
          </a:prstGeom>
          <a:solidFill>
            <a:srgbClr val="F5F2ED"/>
          </a:solidFill>
          <a:ln w="41275">
            <a:solidFill>
              <a:srgbClr val="555960"/>
            </a:solidFill>
            <a:prstDash val="dash"/>
          </a:ln>
        </p:spPr>
        <p:txBody>
          <a:bodyPr lIns="72000" tIns="36000" rIns="72000" bIns="36000" anchor="t"/>
          <a:lstStyle/>
          <a:p>
            <a:pPr algn="ctr">
              <a:buNone/>
            </a:pPr>
            <a:r>
              <a:rPr lang="en-US" b="1" i="1" dirty="0">
                <a:solidFill>
                  <a:srgbClr val="555960"/>
                </a:solidFill>
              </a:rPr>
              <a:t>All Research Software</a:t>
            </a:r>
          </a:p>
        </p:txBody>
      </p:sp>
      <p:sp>
        <p:nvSpPr>
          <p:cNvPr id="51" name="Study A">
            <a:extLst>
              <a:ext uri="{FF2B5EF4-FFF2-40B4-BE49-F238E27FC236}">
                <a16:creationId xmlns:a16="http://schemas.microsoft.com/office/drawing/2014/main" id="{94569194-E512-33BA-B647-9B7C3FC0AA26}"/>
              </a:ext>
            </a:extLst>
          </p:cNvPr>
          <p:cNvSpPr/>
          <p:nvPr/>
        </p:nvSpPr>
        <p:spPr>
          <a:xfrm>
            <a:off x="121557" y="1516845"/>
            <a:ext cx="1467756" cy="1199782"/>
          </a:xfrm>
          <a:prstGeom prst="ellipse">
            <a:avLst/>
          </a:prstGeom>
          <a:solidFill>
            <a:srgbClr val="EEBBAB"/>
          </a:solidFill>
          <a:ln w="19050">
            <a:solidFill>
              <a:schemeClr val="tx1"/>
            </a:solidFill>
          </a:ln>
        </p:spPr>
        <p:txBody>
          <a:bodyPr lIns="18000" tIns="18000" rIns="18000" bIns="18000" anchor="ctr"/>
          <a:lstStyle/>
          <a:p>
            <a:pPr algn="ctr">
              <a:buNone/>
            </a:pPr>
            <a:r>
              <a:rPr lang="en-US" b="1" dirty="0">
                <a:solidFill>
                  <a:schemeClr val="bg1"/>
                </a:solidFill>
              </a:rPr>
              <a:t>Study A</a:t>
            </a:r>
          </a:p>
          <a:p>
            <a:pPr algn="ctr">
              <a:buNone/>
            </a:pPr>
            <a:r>
              <a:rPr lang="en-US" sz="1400" i="1" dirty="0">
                <a:solidFill>
                  <a:schemeClr val="bg1"/>
                </a:solidFill>
              </a:rPr>
              <a:t>publication</a:t>
            </a:r>
          </a:p>
        </p:txBody>
      </p:sp>
      <p:sp>
        <p:nvSpPr>
          <p:cNvPr id="52" name="Study B">
            <a:extLst>
              <a:ext uri="{FF2B5EF4-FFF2-40B4-BE49-F238E27FC236}">
                <a16:creationId xmlns:a16="http://schemas.microsoft.com/office/drawing/2014/main" id="{AC059125-E9F1-3713-09CF-03D570612D8A}"/>
              </a:ext>
            </a:extLst>
          </p:cNvPr>
          <p:cNvSpPr/>
          <p:nvPr/>
        </p:nvSpPr>
        <p:spPr>
          <a:xfrm>
            <a:off x="1353455" y="1891127"/>
            <a:ext cx="1397000" cy="1016000"/>
          </a:xfrm>
          <a:prstGeom prst="ellipse">
            <a:avLst/>
          </a:prstGeom>
          <a:solidFill>
            <a:srgbClr val="C2EFBA">
              <a:alpha val="70000"/>
            </a:srgbClr>
          </a:solidFill>
          <a:ln w="19050">
            <a:solidFill>
              <a:schemeClr val="tx1"/>
            </a:solidFill>
          </a:ln>
        </p:spPr>
        <p:txBody>
          <a:bodyPr lIns="18000" tIns="18000" rIns="18000" bIns="18000" anchor="ctr"/>
          <a:lstStyle/>
          <a:p>
            <a:pPr algn="ctr">
              <a:buNone/>
            </a:pPr>
            <a:r>
              <a:rPr lang="en-US" b="1" dirty="0">
                <a:solidFill>
                  <a:schemeClr val="bg1"/>
                </a:solidFill>
              </a:rPr>
              <a:t>Study B</a:t>
            </a:r>
          </a:p>
          <a:p>
            <a:pPr algn="ctr">
              <a:buNone/>
            </a:pPr>
            <a:r>
              <a:rPr lang="en-US" sz="1400" i="1" dirty="0">
                <a:solidFill>
                  <a:schemeClr val="bg1"/>
                </a:solidFill>
              </a:rPr>
              <a:t>funding</a:t>
            </a:r>
          </a:p>
        </p:txBody>
      </p:sp>
      <p:sp>
        <p:nvSpPr>
          <p:cNvPr id="53" name="Study C">
            <a:extLst>
              <a:ext uri="{FF2B5EF4-FFF2-40B4-BE49-F238E27FC236}">
                <a16:creationId xmlns:a16="http://schemas.microsoft.com/office/drawing/2014/main" id="{8797B91A-C804-33A7-BB87-70F1003D520E}"/>
              </a:ext>
            </a:extLst>
          </p:cNvPr>
          <p:cNvSpPr/>
          <p:nvPr/>
        </p:nvSpPr>
        <p:spPr>
          <a:xfrm>
            <a:off x="2489196" y="1459331"/>
            <a:ext cx="1498600" cy="1259697"/>
          </a:xfrm>
          <a:prstGeom prst="ellipse">
            <a:avLst/>
          </a:prstGeom>
          <a:solidFill>
            <a:srgbClr val="AFD7ED">
              <a:alpha val="30000"/>
            </a:srgbClr>
          </a:solidFill>
          <a:ln w="19050">
            <a:solidFill>
              <a:schemeClr val="tx1"/>
            </a:solidFill>
          </a:ln>
        </p:spPr>
        <p:txBody>
          <a:bodyPr lIns="18000" tIns="18000" rIns="18000" bIns="18000" anchor="ctr"/>
          <a:lstStyle/>
          <a:p>
            <a:pPr algn="ctr">
              <a:buNone/>
            </a:pPr>
            <a:r>
              <a:rPr lang="en-US" b="1" dirty="0">
                <a:solidFill>
                  <a:srgbClr val="333333"/>
                </a:solidFill>
              </a:rPr>
              <a:t>Study C</a:t>
            </a:r>
          </a:p>
          <a:p>
            <a:pPr algn="ctr">
              <a:buNone/>
            </a:pPr>
            <a:r>
              <a:rPr lang="en-US" sz="1400" i="1" dirty="0">
                <a:solidFill>
                  <a:srgbClr val="333333"/>
                </a:solidFill>
              </a:rPr>
              <a:t>text classif.</a:t>
            </a:r>
          </a:p>
        </p:txBody>
      </p:sp>
      <p:sp>
        <p:nvSpPr>
          <p:cNvPr id="54" name="Arrow A">
            <a:extLst>
              <a:ext uri="{FF2B5EF4-FFF2-40B4-BE49-F238E27FC236}">
                <a16:creationId xmlns:a16="http://schemas.microsoft.com/office/drawing/2014/main" id="{E55F18C7-8FF3-5934-6A7E-3A825548FBC8}"/>
              </a:ext>
            </a:extLst>
          </p:cNvPr>
          <p:cNvSpPr/>
          <p:nvPr/>
        </p:nvSpPr>
        <p:spPr>
          <a:xfrm>
            <a:off x="863596" y="2821620"/>
            <a:ext cx="2" cy="698501"/>
          </a:xfrm>
          <a:prstGeom prst="line">
            <a:avLst/>
          </a:prstGeom>
          <a:ln w="28575">
            <a:solidFill>
              <a:srgbClr val="555960"/>
            </a:solidFill>
            <a:tailEnd type="triangle" w="med" len="med"/>
          </a:ln>
        </p:spPr>
        <p:txBody>
          <a:bodyPr/>
          <a:lstStyle/>
          <a:p>
            <a:endParaRPr lang="en-US"/>
          </a:p>
        </p:txBody>
      </p:sp>
      <p:sp>
        <p:nvSpPr>
          <p:cNvPr id="55" name="Arrow B">
            <a:extLst>
              <a:ext uri="{FF2B5EF4-FFF2-40B4-BE49-F238E27FC236}">
                <a16:creationId xmlns:a16="http://schemas.microsoft.com/office/drawing/2014/main" id="{07B66672-6296-6A8F-8D28-7D054ECF66B5}"/>
              </a:ext>
            </a:extLst>
          </p:cNvPr>
          <p:cNvSpPr/>
          <p:nvPr/>
        </p:nvSpPr>
        <p:spPr>
          <a:xfrm>
            <a:off x="2093686" y="3064886"/>
            <a:ext cx="0" cy="440316"/>
          </a:xfrm>
          <a:prstGeom prst="line">
            <a:avLst/>
          </a:prstGeom>
          <a:ln w="31750">
            <a:solidFill>
              <a:srgbClr val="555960"/>
            </a:solidFill>
            <a:tailEnd type="triangle" w="med" len="med"/>
          </a:ln>
        </p:spPr>
        <p:txBody>
          <a:bodyPr/>
          <a:lstStyle/>
          <a:p>
            <a:endParaRPr lang="en-US"/>
          </a:p>
        </p:txBody>
      </p:sp>
      <p:sp>
        <p:nvSpPr>
          <p:cNvPr id="56" name="Arrow C">
            <a:extLst>
              <a:ext uri="{FF2B5EF4-FFF2-40B4-BE49-F238E27FC236}">
                <a16:creationId xmlns:a16="http://schemas.microsoft.com/office/drawing/2014/main" id="{54B4F65D-275B-8452-F14A-3E8567DAE3E9}"/>
              </a:ext>
            </a:extLst>
          </p:cNvPr>
          <p:cNvSpPr/>
          <p:nvPr/>
        </p:nvSpPr>
        <p:spPr>
          <a:xfrm>
            <a:off x="3265708" y="2821620"/>
            <a:ext cx="2" cy="706538"/>
          </a:xfrm>
          <a:prstGeom prst="line">
            <a:avLst/>
          </a:prstGeom>
          <a:ln w="28575">
            <a:solidFill>
              <a:srgbClr val="555960"/>
            </a:solidFill>
            <a:tailEnd type="triangle" w="med" len="med"/>
          </a:ln>
        </p:spPr>
        <p:txBody>
          <a:bodyPr/>
          <a:lstStyle/>
          <a:p>
            <a:endParaRPr lang="en-US"/>
          </a:p>
        </p:txBody>
      </p:sp>
      <p:sp>
        <p:nvSpPr>
          <p:cNvPr id="57" name="Result 57">
            <a:extLst>
              <a:ext uri="{FF2B5EF4-FFF2-40B4-BE49-F238E27FC236}">
                <a16:creationId xmlns:a16="http://schemas.microsoft.com/office/drawing/2014/main" id="{6997802A-1362-7651-77D7-BFC7CECE35A8}"/>
              </a:ext>
            </a:extLst>
          </p:cNvPr>
          <p:cNvSpPr/>
          <p:nvPr/>
        </p:nvSpPr>
        <p:spPr>
          <a:xfrm>
            <a:off x="149686" y="3627342"/>
            <a:ext cx="1203769" cy="711202"/>
          </a:xfrm>
          <a:prstGeom prst="roundRect">
            <a:avLst>
              <a:gd name="adj" fmla="val 16000"/>
            </a:avLst>
          </a:prstGeom>
          <a:solidFill>
            <a:srgbClr val="E8E3DA"/>
          </a:solidFill>
          <a:ln w="12700">
            <a:solidFill>
              <a:srgbClr val="555960"/>
            </a:solidFill>
          </a:ln>
        </p:spPr>
        <p:txBody>
          <a:bodyPr wrap="square" lIns="36000" tIns="18000" rIns="36000" bIns="18000" anchor="ctr"/>
          <a:lstStyle/>
          <a:p>
            <a:pPr algn="ctr">
              <a:buNone/>
            </a:pPr>
            <a:r>
              <a:rPr lang="en-US" sz="1400" b="1" dirty="0">
                <a:solidFill>
                  <a:srgbClr val="333333"/>
                </a:solidFill>
              </a:rPr>
              <a:t>"RS is secure"</a:t>
            </a:r>
          </a:p>
        </p:txBody>
      </p:sp>
      <p:sp>
        <p:nvSpPr>
          <p:cNvPr id="58" name="Result 58">
            <a:extLst>
              <a:ext uri="{FF2B5EF4-FFF2-40B4-BE49-F238E27FC236}">
                <a16:creationId xmlns:a16="http://schemas.microsoft.com/office/drawing/2014/main" id="{6A263BD6-D48F-932B-62FA-286CECFC1B28}"/>
              </a:ext>
            </a:extLst>
          </p:cNvPr>
          <p:cNvSpPr/>
          <p:nvPr/>
        </p:nvSpPr>
        <p:spPr>
          <a:xfrm>
            <a:off x="1489522" y="3614639"/>
            <a:ext cx="1203769" cy="711202"/>
          </a:xfrm>
          <a:prstGeom prst="roundRect">
            <a:avLst>
              <a:gd name="adj" fmla="val 16000"/>
            </a:avLst>
          </a:prstGeom>
          <a:solidFill>
            <a:srgbClr val="E8E3DA"/>
          </a:solidFill>
          <a:ln w="12700">
            <a:solidFill>
              <a:srgbClr val="555960"/>
            </a:solidFill>
          </a:ln>
        </p:spPr>
        <p:txBody>
          <a:bodyPr wrap="square" lIns="36000" tIns="18000" rIns="36000" bIns="18000" anchor="ctr"/>
          <a:lstStyle/>
          <a:p>
            <a:pPr algn="ctr">
              <a:buNone/>
            </a:pPr>
            <a:r>
              <a:rPr lang="en-US" sz="1400" b="1" dirty="0">
                <a:solidFill>
                  <a:srgbClr val="333333"/>
                </a:solidFill>
              </a:rPr>
              <a:t>"RS has gaps"</a:t>
            </a:r>
          </a:p>
        </p:txBody>
      </p:sp>
      <p:sp>
        <p:nvSpPr>
          <p:cNvPr id="59" name="Result 59">
            <a:extLst>
              <a:ext uri="{FF2B5EF4-FFF2-40B4-BE49-F238E27FC236}">
                <a16:creationId xmlns:a16="http://schemas.microsoft.com/office/drawing/2014/main" id="{EF0983B4-EFB0-ECA6-873B-55AEBA8089B1}"/>
              </a:ext>
            </a:extLst>
          </p:cNvPr>
          <p:cNvSpPr/>
          <p:nvPr/>
        </p:nvSpPr>
        <p:spPr>
          <a:xfrm>
            <a:off x="2836635" y="3606800"/>
            <a:ext cx="1137557" cy="698499"/>
          </a:xfrm>
          <a:prstGeom prst="roundRect">
            <a:avLst>
              <a:gd name="adj" fmla="val 16000"/>
            </a:avLst>
          </a:prstGeom>
          <a:solidFill>
            <a:srgbClr val="E8E3DA"/>
          </a:solidFill>
          <a:ln w="12700">
            <a:solidFill>
              <a:srgbClr val="555960"/>
            </a:solidFill>
          </a:ln>
        </p:spPr>
        <p:txBody>
          <a:bodyPr wrap="square" lIns="36000" tIns="18000" rIns="36000" bIns="18000" anchor="ctr"/>
          <a:lstStyle/>
          <a:p>
            <a:pPr algn="ctr">
              <a:buNone/>
            </a:pPr>
            <a:r>
              <a:rPr lang="en-US" sz="1400" b="1" dirty="0">
                <a:solidFill>
                  <a:srgbClr val="333333"/>
                </a:solidFill>
              </a:rPr>
              <a:t>"RS is at risk"</a:t>
            </a:r>
          </a:p>
        </p:txBody>
      </p:sp>
      <p:sp>
        <p:nvSpPr>
          <p:cNvPr id="61" name="Dash Line">
            <a:extLst>
              <a:ext uri="{FF2B5EF4-FFF2-40B4-BE49-F238E27FC236}">
                <a16:creationId xmlns:a16="http://schemas.microsoft.com/office/drawing/2014/main" id="{BA676FCE-920C-2537-5D63-40C68F81649C}"/>
              </a:ext>
            </a:extLst>
          </p:cNvPr>
          <p:cNvSpPr/>
          <p:nvPr/>
        </p:nvSpPr>
        <p:spPr>
          <a:xfrm>
            <a:off x="368300" y="4976057"/>
            <a:ext cx="3403600" cy="36754"/>
          </a:xfrm>
          <a:prstGeom prst="line">
            <a:avLst/>
          </a:prstGeom>
          <a:ln w="38100">
            <a:solidFill>
              <a:srgbClr val="C44536"/>
            </a:solidFill>
            <a:prstDash val="dash"/>
          </a:ln>
        </p:spPr>
        <p:txBody>
          <a:bodyPr/>
          <a:lstStyle/>
          <a:p>
            <a:endParaRPr lang="en-US" dirty="0"/>
          </a:p>
        </p:txBody>
      </p:sp>
      <p:sp>
        <p:nvSpPr>
          <p:cNvPr id="60" name="Warning">
            <a:extLst>
              <a:ext uri="{FF2B5EF4-FFF2-40B4-BE49-F238E27FC236}">
                <a16:creationId xmlns:a16="http://schemas.microsoft.com/office/drawing/2014/main" id="{C2CE50D5-5456-0C48-3DDC-FD15C4F24E61}"/>
              </a:ext>
            </a:extLst>
          </p:cNvPr>
          <p:cNvSpPr/>
          <p:nvPr/>
        </p:nvSpPr>
        <p:spPr>
          <a:xfrm>
            <a:off x="236311" y="5181594"/>
            <a:ext cx="3667578" cy="485160"/>
          </a:xfrm>
          <a:prstGeom prst="roundRect">
            <a:avLst>
              <a:gd name="adj" fmla="val 50000"/>
            </a:avLst>
          </a:prstGeom>
          <a:solidFill>
            <a:srgbClr val="8E6F3E"/>
          </a:solidFill>
          <a:ln>
            <a:noFill/>
          </a:ln>
        </p:spPr>
        <p:txBody>
          <a:bodyPr lIns="36000" tIns="0" rIns="36000" bIns="0" anchor="ctr"/>
          <a:lstStyle/>
          <a:p>
            <a:pPr algn="ctr">
              <a:buNone/>
            </a:pPr>
            <a:r>
              <a:rPr lang="en-US" sz="2000" b="1" dirty="0">
                <a:solidFill>
                  <a:srgbClr val="FFFFFF"/>
                </a:solidFill>
              </a:rPr>
              <a:t>⚠ Results are not comparable!</a:t>
            </a:r>
          </a:p>
        </p:txBody>
      </p:sp>
    </p:spTree>
    <p:extLst>
      <p:ext uri="{BB962C8B-B14F-4D97-AF65-F5344CB8AC3E}">
        <p14:creationId xmlns:p14="http://schemas.microsoft.com/office/powerpoint/2010/main" val="3169432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F532EF-1B42-7FED-0277-331A21525854}"/>
              </a:ext>
            </a:extLst>
          </p:cNvPr>
          <p:cNvSpPr>
            <a:spLocks noGrp="1"/>
          </p:cNvSpPr>
          <p:nvPr>
            <p:ph type="title"/>
          </p:nvPr>
        </p:nvSpPr>
        <p:spPr>
          <a:xfrm>
            <a:off x="0" y="160560"/>
            <a:ext cx="8557768" cy="638175"/>
          </a:xfrm>
        </p:spPr>
        <p:txBody>
          <a:bodyPr>
            <a:noAutofit/>
          </a:bodyPr>
          <a:lstStyle/>
          <a:p>
            <a:r>
              <a:rPr lang="en-US" sz="3200" b="1" dirty="0">
                <a:latin typeface="+mj-lt"/>
              </a:rPr>
              <a:t>Taxonomy-Aware Scorecard Analysis</a:t>
            </a:r>
          </a:p>
        </p:txBody>
      </p:sp>
      <p:sp>
        <p:nvSpPr>
          <p:cNvPr id="4" name="Slide Number Placeholder 3">
            <a:extLst>
              <a:ext uri="{FF2B5EF4-FFF2-40B4-BE49-F238E27FC236}">
                <a16:creationId xmlns:a16="http://schemas.microsoft.com/office/drawing/2014/main" id="{B7C27DFC-4FC5-EDE9-C987-55FE2C82DE89}"/>
              </a:ext>
            </a:extLst>
          </p:cNvPr>
          <p:cNvSpPr>
            <a:spLocks noGrp="1"/>
          </p:cNvSpPr>
          <p:nvPr>
            <p:ph type="sldNum" sz="quarter" idx="12"/>
          </p:nvPr>
        </p:nvSpPr>
        <p:spPr/>
        <p:txBody>
          <a:bodyPr/>
          <a:lstStyle/>
          <a:p>
            <a:fld id="{8A7A6979-0714-4377-B894-6BE4C2D6E202}" type="slidenum">
              <a:rPr lang="en-US" smtClean="0"/>
              <a:pPr/>
              <a:t>13</a:t>
            </a:fld>
            <a:endParaRPr lang="en-US" dirty="0"/>
          </a:p>
        </p:txBody>
      </p:sp>
      <p:graphicFrame>
        <p:nvGraphicFramePr>
          <p:cNvPr id="101" name="Chart 1"/>
          <p:cNvGraphicFramePr/>
          <p:nvPr/>
        </p:nvGraphicFramePr>
        <p:xfrm>
          <a:off x="457200" y="914400"/>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00" name="Takeaway"/>
          <p:cNvSpPr txBox="1"/>
          <p:nvPr/>
        </p:nvSpPr>
        <p:spPr>
          <a:xfrm>
            <a:off x="457200" y="5588000"/>
            <a:ext cx="8229600" cy="889000"/>
          </a:xfrm>
          <a:prstGeom prst="rect">
            <a:avLst/>
          </a:prstGeom>
          <a:solidFill>
            <a:srgbClr val="F5F2ED"/>
          </a:solidFill>
          <a:ln w="12700">
            <a:solidFill>
              <a:srgbClr val="C9B991"/>
            </a:solidFill>
          </a:ln>
        </p:spPr>
        <p:txBody>
          <a:bodyPr wrap="square" lIns="91440" tIns="45720" rIns="91440" bIns="45720" anchor="ctr"/>
          <a:lstStyle/>
          <a:p>
            <a:pPr algn="ctr">
              <a:buNone/>
            </a:pPr>
            <a:r>
              <a:rPr lang="en-US" sz="1500" b="1" dirty="0">
                <a:solidFill>
                  <a:srgbClr val="8E6F3E"/>
                </a:solidFill>
              </a:rPr>
              <a:t>Key Insight: </a:t>
            </a:r>
            <a:r>
              <a:rPr lang="en-US" sz="1500" dirty="0">
                <a:solidFill>
                  <a:srgbClr val="333333"/>
                </a:solidFill>
              </a:rPr>
              <a:t>Community/foundation RS nearly matches ASF (Δ=−0.3), while individual maintainers lag significantly (Δ=−1.2). Aggregate numbers obscure meaningful governance differences.</a:t>
            </a:r>
          </a:p>
        </p:txBody>
      </p:sp>
    </p:spTree>
    <p:extLst>
      <p:ext uri="{BB962C8B-B14F-4D97-AF65-F5344CB8AC3E}">
        <p14:creationId xmlns:p14="http://schemas.microsoft.com/office/powerpoint/2010/main" val="67406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F532EF-1B42-7FED-0277-331A21525854}"/>
              </a:ext>
            </a:extLst>
          </p:cNvPr>
          <p:cNvSpPr>
            <a:spLocks noGrp="1"/>
          </p:cNvSpPr>
          <p:nvPr>
            <p:ph type="title"/>
          </p:nvPr>
        </p:nvSpPr>
        <p:spPr/>
        <p:txBody>
          <a:bodyPr>
            <a:normAutofit fontScale="90000"/>
          </a:bodyPr>
          <a:lstStyle/>
          <a:p>
            <a:r>
              <a:rPr lang="en-US" sz="2800" b="1" dirty="0">
                <a:latin typeface="+mj-lt"/>
              </a:rPr>
              <a:t>Taxonomy-Aware Scorecard Analysis (Table Version)</a:t>
            </a:r>
          </a:p>
        </p:txBody>
      </p:sp>
      <p:sp>
        <p:nvSpPr>
          <p:cNvPr id="4" name="Slide Number Placeholder 3">
            <a:extLst>
              <a:ext uri="{FF2B5EF4-FFF2-40B4-BE49-F238E27FC236}">
                <a16:creationId xmlns:a16="http://schemas.microsoft.com/office/drawing/2014/main" id="{B7C27DFC-4FC5-EDE9-C987-55FE2C82DE89}"/>
              </a:ext>
            </a:extLst>
          </p:cNvPr>
          <p:cNvSpPr>
            <a:spLocks noGrp="1"/>
          </p:cNvSpPr>
          <p:nvPr>
            <p:ph type="sldNum" sz="quarter" idx="12"/>
          </p:nvPr>
        </p:nvSpPr>
        <p:spPr/>
        <p:txBody>
          <a:bodyPr/>
          <a:lstStyle/>
          <a:p>
            <a:fld id="{8A7A6979-0714-4377-B894-6BE4C2D6E202}" type="slidenum">
              <a:rPr lang="en-US" smtClean="0"/>
              <a:pPr/>
              <a:t>14</a:t>
            </a:fld>
            <a:endParaRPr lang="en-US" dirty="0"/>
          </a:p>
        </p:txBody>
      </p:sp>
      <p:sp>
        <p:nvSpPr>
          <p:cNvPr id="200" name="Takeaway"/>
          <p:cNvSpPr txBox="1"/>
          <p:nvPr/>
        </p:nvSpPr>
        <p:spPr>
          <a:xfrm>
            <a:off x="457200" y="4191000"/>
            <a:ext cx="8229600" cy="889000"/>
          </a:xfrm>
          <a:prstGeom prst="rect">
            <a:avLst/>
          </a:prstGeom>
          <a:solidFill>
            <a:srgbClr val="F5F2ED"/>
          </a:solidFill>
          <a:ln w="12700">
            <a:solidFill>
              <a:srgbClr val="C9B991"/>
            </a:solidFill>
          </a:ln>
        </p:spPr>
        <p:txBody>
          <a:bodyPr wrap="square" lIns="91440" tIns="45720" rIns="91440" bIns="45720" anchor="ctr"/>
          <a:lstStyle/>
          <a:p>
            <a:pPr algn="ctr">
              <a:buNone/>
            </a:pPr>
            <a:r>
              <a:rPr lang="en-US" sz="1500" b="1" dirty="0">
                <a:solidFill>
                  <a:srgbClr val="8E6F3E"/>
                </a:solidFill>
              </a:rPr>
              <a:t>Key Insight: </a:t>
            </a:r>
            <a:r>
              <a:rPr lang="en-US" sz="1500" dirty="0">
                <a:solidFill>
                  <a:srgbClr val="333333"/>
                </a:solidFill>
              </a:rPr>
              <a:t>Community/foundation RS nearly matches ASF (Δ=−0.3), while individual maintainers lag significantly (Δ=−1.2). Aggregate numbers obscure meaningful governance differences.</a:t>
            </a:r>
          </a:p>
        </p:txBody>
      </p:sp>
      <p:graphicFrame>
        <p:nvGraphicFramePr>
          <p:cNvPr id="300" name="Table 1"/>
          <p:cNvGraphicFramePr>
            <a:graphicFrameLocks noGrp="1"/>
          </p:cNvGraphicFramePr>
          <p:nvPr/>
        </p:nvGraphicFramePr>
        <p:xfrm>
          <a:off x="457200" y="990600"/>
          <a:ext cx="8229600" cy="2844800"/>
        </p:xfrm>
        <a:graphic>
          <a:graphicData uri="http://schemas.openxmlformats.org/drawingml/2006/table">
            <a:tbl>
              <a:tblPr firstRow="1" bandRow="1"/>
              <a:tblGrid>
                <a:gridCol w="2222500">
                  <a:extLst>
                    <a:ext uri="{9D8B030D-6E8A-4147-A177-3AD203B41FA5}">
                      <a16:colId xmlns:a16="http://schemas.microsoft.com/office/drawing/2014/main" val="20000"/>
                    </a:ext>
                  </a:extLst>
                </a:gridCol>
                <a:gridCol w="889000">
                  <a:extLst>
                    <a:ext uri="{9D8B030D-6E8A-4147-A177-3AD203B41FA5}">
                      <a16:colId xmlns:a16="http://schemas.microsoft.com/office/drawing/2014/main" val="20001"/>
                    </a:ext>
                  </a:extLst>
                </a:gridCol>
                <a:gridCol w="2159000">
                  <a:extLst>
                    <a:ext uri="{9D8B030D-6E8A-4147-A177-3AD203B41FA5}">
                      <a16:colId xmlns:a16="http://schemas.microsoft.com/office/drawing/2014/main" val="20002"/>
                    </a:ext>
                  </a:extLst>
                </a:gridCol>
                <a:gridCol w="1397000">
                  <a:extLst>
                    <a:ext uri="{9D8B030D-6E8A-4147-A177-3AD203B41FA5}">
                      <a16:colId xmlns:a16="http://schemas.microsoft.com/office/drawing/2014/main" val="20003"/>
                    </a:ext>
                  </a:extLst>
                </a:gridCol>
                <a:gridCol w="1562100">
                  <a:extLst>
                    <a:ext uri="{9D8B030D-6E8A-4147-A177-3AD203B41FA5}">
                      <a16:colId xmlns:a16="http://schemas.microsoft.com/office/drawing/2014/main" val="20004"/>
                    </a:ext>
                  </a:extLst>
                </a:gridCol>
              </a:tblGrid>
              <a:tr h="355600">
                <a:tc>
                  <a:txBody>
                    <a:bodyPr/>
                    <a:lstStyle/>
                    <a:p>
                      <a:pPr algn="l">
                        <a:buNone/>
                      </a:pPr>
                      <a:r>
                        <a:rPr lang="en-US" sz="1200" b="1" dirty="0">
                          <a:solidFill>
                            <a:srgbClr val="FFFFFF"/>
                          </a:solidFill>
                        </a:rPr>
                        <a:t>Group</a:t>
                      </a:r>
                    </a:p>
                  </a:txBody>
                  <a:tcPr>
                    <a:solidFill>
                      <a:srgbClr val="8E6F3E"/>
                    </a:solidFill>
                  </a:tcPr>
                </a:tc>
                <a:tc>
                  <a:txBody>
                    <a:bodyPr/>
                    <a:lstStyle/>
                    <a:p>
                      <a:pPr algn="ctr">
                        <a:buNone/>
                      </a:pPr>
                      <a:r>
                        <a:rPr lang="en-US" sz="1200" b="1" dirty="0">
                          <a:solidFill>
                            <a:srgbClr val="FFFFFF"/>
                          </a:solidFill>
                        </a:rPr>
                        <a:t>N</a:t>
                      </a:r>
                    </a:p>
                  </a:txBody>
                  <a:tcPr>
                    <a:solidFill>
                      <a:srgbClr val="8E6F3E"/>
                    </a:solidFill>
                  </a:tcPr>
                </a:tc>
                <a:tc>
                  <a:txBody>
                    <a:bodyPr/>
                    <a:lstStyle/>
                    <a:p>
                      <a:pPr algn="ctr">
                        <a:buNone/>
                      </a:pPr>
                      <a:r>
                        <a:rPr lang="en-US" sz="1200" b="1" dirty="0">
                          <a:solidFill>
                            <a:srgbClr val="FFFFFF"/>
                          </a:solidFill>
                        </a:rPr>
                        <a:t>Median Score (IQR)</a:t>
                      </a:r>
                    </a:p>
                  </a:txBody>
                  <a:tcPr>
                    <a:solidFill>
                      <a:srgbClr val="8E6F3E"/>
                    </a:solidFill>
                  </a:tcPr>
                </a:tc>
                <a:tc>
                  <a:txBody>
                    <a:bodyPr/>
                    <a:lstStyle/>
                    <a:p>
                      <a:pPr algn="ctr">
                        <a:buNone/>
                      </a:pPr>
                      <a:r>
                        <a:rPr lang="en-US" sz="1200" b="1" dirty="0">
                          <a:solidFill>
                            <a:srgbClr val="FFFFFF"/>
                          </a:solidFill>
                        </a:rPr>
                        <a:t>Missingness</a:t>
                      </a:r>
                    </a:p>
                  </a:txBody>
                  <a:tcPr>
                    <a:solidFill>
                      <a:srgbClr val="8E6F3E"/>
                    </a:solidFill>
                  </a:tcPr>
                </a:tc>
                <a:tc>
                  <a:txBody>
                    <a:bodyPr/>
                    <a:lstStyle/>
                    <a:p>
                      <a:pPr algn="ctr">
                        <a:buNone/>
                      </a:pPr>
                      <a:r>
                        <a:rPr lang="en-US" sz="1200" b="1" dirty="0">
                          <a:solidFill>
                            <a:srgbClr val="FFFFFF"/>
                          </a:solidFill>
                        </a:rPr>
                        <a:t>Δ vs ASF</a:t>
                      </a:r>
                    </a:p>
                  </a:txBody>
                  <a:tcPr>
                    <a:solidFill>
                      <a:srgbClr val="8E6F3E"/>
                    </a:solidFill>
                  </a:tcPr>
                </a:tc>
                <a:extLst>
                  <a:ext uri="{0D108BD9-81ED-4DB2-BD59-A6C34878D82A}">
                    <a16:rowId xmlns:a16="http://schemas.microsoft.com/office/drawing/2014/main" val="10000"/>
                  </a:ext>
                </a:extLst>
              </a:tr>
              <a:tr h="355600">
                <a:tc>
                  <a:txBody>
                    <a:bodyPr/>
                    <a:lstStyle/>
                    <a:p>
                      <a:pPr algn="l">
                        <a:buNone/>
                      </a:pPr>
                      <a:r>
                        <a:rPr lang="en-US" sz="1200" b="1" dirty="0">
                          <a:solidFill>
                            <a:srgbClr val="8E6F3E"/>
                          </a:solidFill>
                        </a:rPr>
                        <a:t>ASF Baseline</a:t>
                      </a:r>
                    </a:p>
                  </a:txBody>
                  <a:tcPr>
                    <a:solidFill>
                      <a:srgbClr val="FFFFFF"/>
                    </a:solidFill>
                  </a:tcPr>
                </a:tc>
                <a:tc>
                  <a:txBody>
                    <a:bodyPr/>
                    <a:lstStyle/>
                    <a:p>
                      <a:pPr algn="ctr">
                        <a:buNone/>
                      </a:pPr>
                      <a:r>
                        <a:rPr lang="en-US" sz="1200" dirty="0">
                          <a:solidFill>
                            <a:srgbClr val="333333"/>
                          </a:solidFill>
                        </a:rPr>
                        <a:t>2,575</a:t>
                      </a:r>
                    </a:p>
                  </a:txBody>
                  <a:tcPr>
                    <a:solidFill>
                      <a:srgbClr val="FFFFFF"/>
                    </a:solidFill>
                  </a:tcPr>
                </a:tc>
                <a:tc>
                  <a:txBody>
                    <a:bodyPr/>
                    <a:lstStyle/>
                    <a:p>
                      <a:pPr algn="ctr">
                        <a:buNone/>
                      </a:pPr>
                      <a:r>
                        <a:rPr lang="en-US" sz="1200" dirty="0">
                          <a:solidFill>
                            <a:srgbClr val="333333"/>
                          </a:solidFill>
                        </a:rPr>
                        <a:t>3.9 (3.3–5.1)</a:t>
                      </a:r>
                    </a:p>
                  </a:txBody>
                  <a:tcPr>
                    <a:solidFill>
                      <a:srgbClr val="FFFFFF"/>
                    </a:solidFill>
                  </a:tcPr>
                </a:tc>
                <a:tc>
                  <a:txBody>
                    <a:bodyPr/>
                    <a:lstStyle/>
                    <a:p>
                      <a:pPr algn="ctr">
                        <a:buNone/>
                      </a:pPr>
                      <a:r>
                        <a:rPr lang="en-US" sz="1200" dirty="0">
                          <a:solidFill>
                            <a:srgbClr val="333333"/>
                          </a:solidFill>
                        </a:rPr>
                        <a:t>28%</a:t>
                      </a:r>
                    </a:p>
                  </a:txBody>
                  <a:tcPr>
                    <a:solidFill>
                      <a:srgbClr val="FFFFFF"/>
                    </a:solidFill>
                  </a:tcPr>
                </a:tc>
                <a:tc>
                  <a:txBody>
                    <a:bodyPr/>
                    <a:lstStyle/>
                    <a:p>
                      <a:pPr algn="ctr">
                        <a:buNone/>
                      </a:pPr>
                      <a:r>
                        <a:rPr lang="en-US" sz="1200" dirty="0">
                          <a:solidFill>
                            <a:srgbClr val="333333"/>
                          </a:solidFill>
                        </a:rPr>
                        <a:t>—</a:t>
                      </a:r>
                    </a:p>
                  </a:txBody>
                  <a:tcPr>
                    <a:solidFill>
                      <a:srgbClr val="FFFFFF"/>
                    </a:solidFill>
                  </a:tcPr>
                </a:tc>
                <a:extLst>
                  <a:ext uri="{0D108BD9-81ED-4DB2-BD59-A6C34878D82A}">
                    <a16:rowId xmlns:a16="http://schemas.microsoft.com/office/drawing/2014/main" val="10001"/>
                  </a:ext>
                </a:extLst>
              </a:tr>
              <a:tr h="355600">
                <a:tc>
                  <a:txBody>
                    <a:bodyPr/>
                    <a:lstStyle/>
                    <a:p>
                      <a:pPr algn="l">
                        <a:buNone/>
                      </a:pPr>
                      <a:r>
                        <a:rPr lang="en-US" sz="1200" b="1" dirty="0">
                          <a:solidFill>
                            <a:srgbClr val="8E6F3E"/>
                          </a:solidFill>
                        </a:rPr>
                        <a:t>RS: All Projects</a:t>
                      </a:r>
                    </a:p>
                  </a:txBody>
                  <a:tcPr>
                    <a:solidFill>
                      <a:srgbClr val="F5F2ED"/>
                    </a:solidFill>
                  </a:tcPr>
                </a:tc>
                <a:tc>
                  <a:txBody>
                    <a:bodyPr/>
                    <a:lstStyle/>
                    <a:p>
                      <a:pPr algn="ctr">
                        <a:buNone/>
                      </a:pPr>
                      <a:r>
                        <a:rPr lang="en-US" sz="1200" dirty="0">
                          <a:solidFill>
                            <a:srgbClr val="333333"/>
                          </a:solidFill>
                        </a:rPr>
                        <a:t>5,937</a:t>
                      </a:r>
                    </a:p>
                  </a:txBody>
                  <a:tcPr>
                    <a:solidFill>
                      <a:srgbClr val="F5F2ED"/>
                    </a:solidFill>
                  </a:tcPr>
                </a:tc>
                <a:tc>
                  <a:txBody>
                    <a:bodyPr/>
                    <a:lstStyle/>
                    <a:p>
                      <a:pPr algn="ctr">
                        <a:buNone/>
                      </a:pPr>
                      <a:r>
                        <a:rPr lang="en-US" sz="1200" dirty="0">
                          <a:solidFill>
                            <a:srgbClr val="333333"/>
                          </a:solidFill>
                        </a:rPr>
                        <a:t>2.9 (2.5–3.6)</a:t>
                      </a:r>
                    </a:p>
                  </a:txBody>
                  <a:tcPr>
                    <a:solidFill>
                      <a:srgbClr val="F5F2ED"/>
                    </a:solidFill>
                  </a:tcPr>
                </a:tc>
                <a:tc>
                  <a:txBody>
                    <a:bodyPr/>
                    <a:lstStyle/>
                    <a:p>
                      <a:pPr algn="ctr">
                        <a:buNone/>
                      </a:pPr>
                      <a:r>
                        <a:rPr lang="en-US" sz="1200" dirty="0">
                          <a:solidFill>
                            <a:srgbClr val="333333"/>
                          </a:solidFill>
                        </a:rPr>
                        <a:t>22%</a:t>
                      </a:r>
                    </a:p>
                  </a:txBody>
                  <a:tcPr>
                    <a:solidFill>
                      <a:srgbClr val="F5F2ED"/>
                    </a:solidFill>
                  </a:tcPr>
                </a:tc>
                <a:tc>
                  <a:txBody>
                    <a:bodyPr/>
                    <a:lstStyle/>
                    <a:p>
                      <a:pPr algn="ctr">
                        <a:buNone/>
                      </a:pPr>
                      <a:r>
                        <a:rPr lang="en-US" sz="1200" dirty="0">
                          <a:solidFill>
                            <a:srgbClr val="333333"/>
                          </a:solidFill>
                        </a:rPr>
                        <a:t>−1.0</a:t>
                      </a:r>
                    </a:p>
                  </a:txBody>
                  <a:tcPr>
                    <a:solidFill>
                      <a:srgbClr val="F5F2ED"/>
                    </a:solidFill>
                  </a:tcPr>
                </a:tc>
                <a:extLst>
                  <a:ext uri="{0D108BD9-81ED-4DB2-BD59-A6C34878D82A}">
                    <a16:rowId xmlns:a16="http://schemas.microsoft.com/office/drawing/2014/main" val="10002"/>
                  </a:ext>
                </a:extLst>
              </a:tr>
              <a:tr h="355600">
                <a:tc>
                  <a:txBody>
                    <a:bodyPr/>
                    <a:lstStyle/>
                    <a:p>
                      <a:pPr algn="l">
                        <a:buNone/>
                      </a:pPr>
                      <a:r>
                        <a:rPr lang="en-US" sz="1200" b="1" dirty="0">
                          <a:solidFill>
                            <a:srgbClr val="8E6F3E"/>
                          </a:solidFill>
                        </a:rPr>
                        <a:t>RS: Community / Foundation</a:t>
                      </a:r>
                    </a:p>
                  </a:txBody>
                  <a:tcPr>
                    <a:solidFill>
                      <a:srgbClr val="FFFFFF"/>
                    </a:solidFill>
                  </a:tcPr>
                </a:tc>
                <a:tc>
                  <a:txBody>
                    <a:bodyPr/>
                    <a:lstStyle/>
                    <a:p>
                      <a:pPr algn="ctr">
                        <a:buNone/>
                      </a:pPr>
                      <a:r>
                        <a:rPr lang="en-US" sz="1200" dirty="0">
                          <a:solidFill>
                            <a:srgbClr val="333333"/>
                          </a:solidFill>
                        </a:rPr>
                        <a:t>531</a:t>
                      </a:r>
                    </a:p>
                  </a:txBody>
                  <a:tcPr>
                    <a:solidFill>
                      <a:srgbClr val="FFFFFF"/>
                    </a:solidFill>
                  </a:tcPr>
                </a:tc>
                <a:tc>
                  <a:txBody>
                    <a:bodyPr/>
                    <a:lstStyle/>
                    <a:p>
                      <a:pPr algn="ctr">
                        <a:buNone/>
                      </a:pPr>
                      <a:r>
                        <a:rPr lang="en-US" sz="1200" dirty="0">
                          <a:solidFill>
                            <a:srgbClr val="333333"/>
                          </a:solidFill>
                        </a:rPr>
                        <a:t>3.6 (3.2–4.5)</a:t>
                      </a:r>
                    </a:p>
                  </a:txBody>
                  <a:tcPr>
                    <a:solidFill>
                      <a:srgbClr val="FFFFFF"/>
                    </a:solidFill>
                  </a:tcPr>
                </a:tc>
                <a:tc>
                  <a:txBody>
                    <a:bodyPr/>
                    <a:lstStyle/>
                    <a:p>
                      <a:pPr algn="ctr">
                        <a:buNone/>
                      </a:pPr>
                      <a:r>
                        <a:rPr lang="en-US" sz="1200" dirty="0">
                          <a:solidFill>
                            <a:srgbClr val="333333"/>
                          </a:solidFill>
                        </a:rPr>
                        <a:t>11%</a:t>
                      </a:r>
                    </a:p>
                  </a:txBody>
                  <a:tcPr>
                    <a:solidFill>
                      <a:srgbClr val="FFFFFF"/>
                    </a:solidFill>
                  </a:tcPr>
                </a:tc>
                <a:tc>
                  <a:txBody>
                    <a:bodyPr/>
                    <a:lstStyle/>
                    <a:p>
                      <a:pPr algn="ctr">
                        <a:buNone/>
                      </a:pPr>
                      <a:r>
                        <a:rPr lang="en-US" sz="1200" dirty="0">
                          <a:solidFill>
                            <a:srgbClr val="333333"/>
                          </a:solidFill>
                        </a:rPr>
                        <a:t>−0.3</a:t>
                      </a:r>
                    </a:p>
                  </a:txBody>
                  <a:tcPr>
                    <a:solidFill>
                      <a:srgbClr val="FFFFFF"/>
                    </a:solidFill>
                  </a:tcPr>
                </a:tc>
                <a:extLst>
                  <a:ext uri="{0D108BD9-81ED-4DB2-BD59-A6C34878D82A}">
                    <a16:rowId xmlns:a16="http://schemas.microsoft.com/office/drawing/2014/main" val="10003"/>
                  </a:ext>
                </a:extLst>
              </a:tr>
              <a:tr h="355600">
                <a:tc>
                  <a:txBody>
                    <a:bodyPr/>
                    <a:lstStyle/>
                    <a:p>
                      <a:pPr algn="l">
                        <a:buNone/>
                      </a:pPr>
                      <a:r>
                        <a:rPr lang="en-US" sz="1200" b="1" dirty="0">
                          <a:solidFill>
                            <a:srgbClr val="8E6F3E"/>
                          </a:solidFill>
                        </a:rPr>
                        <a:t>RS: Research Group / Lab</a:t>
                      </a:r>
                    </a:p>
                  </a:txBody>
                  <a:tcPr>
                    <a:solidFill>
                      <a:srgbClr val="F5F2ED"/>
                    </a:solidFill>
                  </a:tcPr>
                </a:tc>
                <a:tc>
                  <a:txBody>
                    <a:bodyPr/>
                    <a:lstStyle/>
                    <a:p>
                      <a:pPr algn="ctr">
                        <a:buNone/>
                      </a:pPr>
                      <a:r>
                        <a:rPr lang="en-US" sz="1200" dirty="0">
                          <a:solidFill>
                            <a:srgbClr val="333333"/>
                          </a:solidFill>
                        </a:rPr>
                        <a:t>1,679</a:t>
                      </a:r>
                    </a:p>
                  </a:txBody>
                  <a:tcPr>
                    <a:solidFill>
                      <a:srgbClr val="F5F2ED"/>
                    </a:solidFill>
                  </a:tcPr>
                </a:tc>
                <a:tc>
                  <a:txBody>
                    <a:bodyPr/>
                    <a:lstStyle/>
                    <a:p>
                      <a:pPr algn="ctr">
                        <a:buNone/>
                      </a:pPr>
                      <a:r>
                        <a:rPr lang="en-US" sz="1200" dirty="0">
                          <a:solidFill>
                            <a:srgbClr val="333333"/>
                          </a:solidFill>
                        </a:rPr>
                        <a:t>3.1 (2.6–3.8)</a:t>
                      </a:r>
                    </a:p>
                  </a:txBody>
                  <a:tcPr>
                    <a:solidFill>
                      <a:srgbClr val="F5F2ED"/>
                    </a:solidFill>
                  </a:tcPr>
                </a:tc>
                <a:tc>
                  <a:txBody>
                    <a:bodyPr/>
                    <a:lstStyle/>
                    <a:p>
                      <a:pPr algn="ctr">
                        <a:buNone/>
                      </a:pPr>
                      <a:r>
                        <a:rPr lang="en-US" sz="1200" dirty="0">
                          <a:solidFill>
                            <a:srgbClr val="333333"/>
                          </a:solidFill>
                        </a:rPr>
                        <a:t>17%</a:t>
                      </a:r>
                    </a:p>
                  </a:txBody>
                  <a:tcPr>
                    <a:solidFill>
                      <a:srgbClr val="F5F2ED"/>
                    </a:solidFill>
                  </a:tcPr>
                </a:tc>
                <a:tc>
                  <a:txBody>
                    <a:bodyPr/>
                    <a:lstStyle/>
                    <a:p>
                      <a:pPr algn="ctr">
                        <a:buNone/>
                      </a:pPr>
                      <a:r>
                        <a:rPr lang="en-US" sz="1200" dirty="0">
                          <a:solidFill>
                            <a:srgbClr val="333333"/>
                          </a:solidFill>
                        </a:rPr>
                        <a:t>−0.8</a:t>
                      </a:r>
                    </a:p>
                  </a:txBody>
                  <a:tcPr>
                    <a:solidFill>
                      <a:srgbClr val="F5F2ED"/>
                    </a:solidFill>
                  </a:tcPr>
                </a:tc>
                <a:extLst>
                  <a:ext uri="{0D108BD9-81ED-4DB2-BD59-A6C34878D82A}">
                    <a16:rowId xmlns:a16="http://schemas.microsoft.com/office/drawing/2014/main" val="10004"/>
                  </a:ext>
                </a:extLst>
              </a:tr>
              <a:tr h="355600">
                <a:tc>
                  <a:txBody>
                    <a:bodyPr/>
                    <a:lstStyle/>
                    <a:p>
                      <a:pPr algn="l">
                        <a:buNone/>
                      </a:pPr>
                      <a:r>
                        <a:rPr lang="en-US" sz="1200" b="1" dirty="0">
                          <a:solidFill>
                            <a:srgbClr val="8E6F3E"/>
                          </a:solidFill>
                        </a:rPr>
                        <a:t>RS: Institution</a:t>
                      </a:r>
                    </a:p>
                  </a:txBody>
                  <a:tcPr>
                    <a:solidFill>
                      <a:srgbClr val="FFFFFF"/>
                    </a:solidFill>
                  </a:tcPr>
                </a:tc>
                <a:tc>
                  <a:txBody>
                    <a:bodyPr/>
                    <a:lstStyle/>
                    <a:p>
                      <a:pPr algn="ctr">
                        <a:buNone/>
                      </a:pPr>
                      <a:r>
                        <a:rPr lang="en-US" sz="1200" dirty="0">
                          <a:solidFill>
                            <a:srgbClr val="333333"/>
                          </a:solidFill>
                        </a:rPr>
                        <a:t>1,552</a:t>
                      </a:r>
                    </a:p>
                  </a:txBody>
                  <a:tcPr>
                    <a:solidFill>
                      <a:srgbClr val="FFFFFF"/>
                    </a:solidFill>
                  </a:tcPr>
                </a:tc>
                <a:tc>
                  <a:txBody>
                    <a:bodyPr/>
                    <a:lstStyle/>
                    <a:p>
                      <a:pPr algn="ctr">
                        <a:buNone/>
                      </a:pPr>
                      <a:r>
                        <a:rPr lang="en-US" sz="1200" dirty="0">
                          <a:solidFill>
                            <a:srgbClr val="333333"/>
                          </a:solidFill>
                        </a:rPr>
                        <a:t>2.8 (2.5–3.5)</a:t>
                      </a:r>
                    </a:p>
                  </a:txBody>
                  <a:tcPr>
                    <a:solidFill>
                      <a:srgbClr val="FFFFFF"/>
                    </a:solidFill>
                  </a:tcPr>
                </a:tc>
                <a:tc>
                  <a:txBody>
                    <a:bodyPr/>
                    <a:lstStyle/>
                    <a:p>
                      <a:pPr algn="ctr">
                        <a:buNone/>
                      </a:pPr>
                      <a:r>
                        <a:rPr lang="en-US" sz="1200" dirty="0">
                          <a:solidFill>
                            <a:srgbClr val="333333"/>
                          </a:solidFill>
                        </a:rPr>
                        <a:t>28%</a:t>
                      </a:r>
                    </a:p>
                  </a:txBody>
                  <a:tcPr>
                    <a:solidFill>
                      <a:srgbClr val="FFFFFF"/>
                    </a:solidFill>
                  </a:tcPr>
                </a:tc>
                <a:tc>
                  <a:txBody>
                    <a:bodyPr/>
                    <a:lstStyle/>
                    <a:p>
                      <a:pPr algn="ctr">
                        <a:buNone/>
                      </a:pPr>
                      <a:r>
                        <a:rPr lang="en-US" sz="1200" dirty="0">
                          <a:solidFill>
                            <a:srgbClr val="333333"/>
                          </a:solidFill>
                        </a:rPr>
                        <a:t>−1.1</a:t>
                      </a:r>
                    </a:p>
                  </a:txBody>
                  <a:tcPr>
                    <a:solidFill>
                      <a:srgbClr val="FFFFFF"/>
                    </a:solidFill>
                  </a:tcPr>
                </a:tc>
                <a:extLst>
                  <a:ext uri="{0D108BD9-81ED-4DB2-BD59-A6C34878D82A}">
                    <a16:rowId xmlns:a16="http://schemas.microsoft.com/office/drawing/2014/main" val="10005"/>
                  </a:ext>
                </a:extLst>
              </a:tr>
              <a:tr h="355600">
                <a:tc>
                  <a:txBody>
                    <a:bodyPr/>
                    <a:lstStyle/>
                    <a:p>
                      <a:pPr algn="l">
                        <a:buNone/>
                      </a:pPr>
                      <a:r>
                        <a:rPr lang="en-US" sz="1200" b="1" dirty="0">
                          <a:solidFill>
                            <a:srgbClr val="8E6F3E"/>
                          </a:solidFill>
                        </a:rPr>
                        <a:t>RS: Individual Maintainer</a:t>
                      </a:r>
                    </a:p>
                  </a:txBody>
                  <a:tcPr>
                    <a:solidFill>
                      <a:srgbClr val="F5F2ED"/>
                    </a:solidFill>
                  </a:tcPr>
                </a:tc>
                <a:tc>
                  <a:txBody>
                    <a:bodyPr/>
                    <a:lstStyle/>
                    <a:p>
                      <a:pPr algn="ctr">
                        <a:buNone/>
                      </a:pPr>
                      <a:r>
                        <a:rPr lang="en-US" sz="1200" dirty="0">
                          <a:solidFill>
                            <a:srgbClr val="333333"/>
                          </a:solidFill>
                        </a:rPr>
                        <a:t>1,778</a:t>
                      </a:r>
                    </a:p>
                  </a:txBody>
                  <a:tcPr>
                    <a:solidFill>
                      <a:srgbClr val="F5F2ED"/>
                    </a:solidFill>
                  </a:tcPr>
                </a:tc>
                <a:tc>
                  <a:txBody>
                    <a:bodyPr/>
                    <a:lstStyle/>
                    <a:p>
                      <a:pPr algn="ctr">
                        <a:buNone/>
                      </a:pPr>
                      <a:r>
                        <a:rPr lang="en-US" sz="1200" dirty="0">
                          <a:solidFill>
                            <a:srgbClr val="333333"/>
                          </a:solidFill>
                        </a:rPr>
                        <a:t>2.7 (2.3–3.2)</a:t>
                      </a:r>
                    </a:p>
                  </a:txBody>
                  <a:tcPr>
                    <a:solidFill>
                      <a:srgbClr val="F5F2ED"/>
                    </a:solidFill>
                  </a:tcPr>
                </a:tc>
                <a:tc>
                  <a:txBody>
                    <a:bodyPr/>
                    <a:lstStyle/>
                    <a:p>
                      <a:pPr algn="ctr">
                        <a:buNone/>
                      </a:pPr>
                      <a:r>
                        <a:rPr lang="en-US" sz="1200" dirty="0">
                          <a:solidFill>
                            <a:srgbClr val="333333"/>
                          </a:solidFill>
                        </a:rPr>
                        <a:t>28%</a:t>
                      </a:r>
                    </a:p>
                  </a:txBody>
                  <a:tcPr>
                    <a:solidFill>
                      <a:srgbClr val="F5F2ED"/>
                    </a:solidFill>
                  </a:tcPr>
                </a:tc>
                <a:tc>
                  <a:txBody>
                    <a:bodyPr/>
                    <a:lstStyle/>
                    <a:p>
                      <a:pPr algn="ctr">
                        <a:buNone/>
                      </a:pPr>
                      <a:r>
                        <a:rPr lang="en-US" sz="1200" dirty="0">
                          <a:solidFill>
                            <a:srgbClr val="333333"/>
                          </a:solidFill>
                        </a:rPr>
                        <a:t>−1.2</a:t>
                      </a:r>
                    </a:p>
                  </a:txBody>
                  <a:tcPr>
                    <a:solidFill>
                      <a:srgbClr val="F5F2ED"/>
                    </a:solidFill>
                  </a:tcPr>
                </a:tc>
                <a:extLst>
                  <a:ext uri="{0D108BD9-81ED-4DB2-BD59-A6C34878D82A}">
                    <a16:rowId xmlns:a16="http://schemas.microsoft.com/office/drawing/2014/main" val="10006"/>
                  </a:ext>
                </a:extLst>
              </a:tr>
              <a:tr h="355600">
                <a:tc>
                  <a:txBody>
                    <a:bodyPr/>
                    <a:lstStyle/>
                    <a:p>
                      <a:pPr algn="l">
                        <a:buNone/>
                      </a:pPr>
                      <a:r>
                        <a:rPr lang="en-US" sz="1200" b="1" dirty="0">
                          <a:solidFill>
                            <a:srgbClr val="8E6F3E"/>
                          </a:solidFill>
                        </a:rPr>
                        <a:t>RS: Vendor / Commercial</a:t>
                      </a:r>
                    </a:p>
                  </a:txBody>
                  <a:tcPr>
                    <a:solidFill>
                      <a:srgbClr val="FFFFFF"/>
                    </a:solidFill>
                  </a:tcPr>
                </a:tc>
                <a:tc>
                  <a:txBody>
                    <a:bodyPr/>
                    <a:lstStyle/>
                    <a:p>
                      <a:pPr algn="ctr">
                        <a:buNone/>
                      </a:pPr>
                      <a:r>
                        <a:rPr lang="en-US" sz="1200" dirty="0">
                          <a:solidFill>
                            <a:srgbClr val="333333"/>
                          </a:solidFill>
                        </a:rPr>
                        <a:t>291</a:t>
                      </a:r>
                    </a:p>
                  </a:txBody>
                  <a:tcPr>
                    <a:solidFill>
                      <a:srgbClr val="FFFFFF"/>
                    </a:solidFill>
                  </a:tcPr>
                </a:tc>
                <a:tc>
                  <a:txBody>
                    <a:bodyPr/>
                    <a:lstStyle/>
                    <a:p>
                      <a:pPr algn="ctr">
                        <a:buNone/>
                      </a:pPr>
                      <a:r>
                        <a:rPr lang="en-US" sz="1200" dirty="0">
                          <a:solidFill>
                            <a:srgbClr val="333333"/>
                          </a:solidFill>
                        </a:rPr>
                        <a:t>3.0 (2.6–3.8)</a:t>
                      </a:r>
                    </a:p>
                  </a:txBody>
                  <a:tcPr>
                    <a:solidFill>
                      <a:srgbClr val="FFFFFF"/>
                    </a:solidFill>
                  </a:tcPr>
                </a:tc>
                <a:tc>
                  <a:txBody>
                    <a:bodyPr/>
                    <a:lstStyle/>
                    <a:p>
                      <a:pPr algn="ctr">
                        <a:buNone/>
                      </a:pPr>
                      <a:r>
                        <a:rPr lang="en-US" sz="1200" dirty="0">
                          <a:solidFill>
                            <a:srgbClr val="333333"/>
                          </a:solidFill>
                        </a:rPr>
                        <a:t>17%</a:t>
                      </a:r>
                    </a:p>
                  </a:txBody>
                  <a:tcPr>
                    <a:solidFill>
                      <a:srgbClr val="FFFFFF"/>
                    </a:solidFill>
                  </a:tcPr>
                </a:tc>
                <a:tc>
                  <a:txBody>
                    <a:bodyPr/>
                    <a:lstStyle/>
                    <a:p>
                      <a:pPr algn="ctr">
                        <a:buNone/>
                      </a:pPr>
                      <a:r>
                        <a:rPr lang="en-US" sz="1200" dirty="0">
                          <a:solidFill>
                            <a:srgbClr val="333333"/>
                          </a:solidFill>
                        </a:rPr>
                        <a:t>−0.9</a:t>
                      </a:r>
                    </a:p>
                  </a:txBody>
                  <a:tcPr>
                    <a:solidFill>
                      <a:srgbClr val="FFFFFF"/>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389652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Shape 0"/>
          <p:cNvSpPr/>
          <p:nvPr/>
        </p:nvSpPr>
        <p:spPr>
          <a:xfrm>
            <a:off x="384049" y="966978"/>
            <a:ext cx="8375675" cy="20574"/>
          </a:xfrm>
          <a:prstGeom prst="rect">
            <a:avLst/>
          </a:prstGeom>
          <a:solidFill>
            <a:srgbClr val="B1810B"/>
          </a:solidFill>
          <a:ln w="12700">
            <a:solidFill>
              <a:srgbClr val="B1810B">
                <a:alpha val="0"/>
              </a:srgbClr>
            </a:solidFill>
            <a:prstDash val="solid"/>
          </a:ln>
        </p:spPr>
        <p:txBody>
          <a:bodyPr/>
          <a:lstStyle/>
          <a:p>
            <a:endParaRPr lang="en-US" sz="1350"/>
          </a:p>
        </p:txBody>
      </p:sp>
      <p:sp>
        <p:nvSpPr>
          <p:cNvPr id="4" name="Text 2"/>
          <p:cNvSpPr/>
          <p:nvPr/>
        </p:nvSpPr>
        <p:spPr>
          <a:xfrm>
            <a:off x="8298180" y="6405748"/>
            <a:ext cx="377331" cy="493776"/>
          </a:xfrm>
          <a:prstGeom prst="rect">
            <a:avLst/>
          </a:prstGeom>
          <a:noFill/>
          <a:ln/>
        </p:spPr>
        <p:txBody>
          <a:bodyPr wrap="square" lIns="0" tIns="0" rIns="0" bIns="0" rtlCol="0" anchor="ctr"/>
          <a:lstStyle/>
          <a:p>
            <a:pPr algn="ctr"/>
            <a:r>
              <a:rPr lang="en-US" sz="1400" b="1" dirty="0">
                <a:solidFill>
                  <a:srgbClr val="666666"/>
                </a:solidFill>
                <a:ea typeface="Aptos" pitchFamily="34" charset="-122"/>
                <a:cs typeface="Aptos" pitchFamily="34" charset="-120"/>
              </a:rPr>
              <a:t>2</a:t>
            </a:r>
            <a:endParaRPr lang="en-US" sz="1400" b="1" dirty="0"/>
          </a:p>
        </p:txBody>
      </p:sp>
      <p:sp>
        <p:nvSpPr>
          <p:cNvPr id="5" name="Shape 3"/>
          <p:cNvSpPr/>
          <p:nvPr/>
        </p:nvSpPr>
        <p:spPr>
          <a:xfrm>
            <a:off x="382088" y="1402460"/>
            <a:ext cx="8375675" cy="638170"/>
          </a:xfrm>
          <a:prstGeom prst="roundRect">
            <a:avLst>
              <a:gd name="adj" fmla="val 9756"/>
            </a:avLst>
          </a:prstGeom>
          <a:solidFill>
            <a:srgbClr val="F3E6C6"/>
          </a:solidFill>
          <a:ln w="15240">
            <a:solidFill>
              <a:srgbClr val="D9C493"/>
            </a:solidFill>
            <a:prstDash val="solid"/>
          </a:ln>
        </p:spPr>
        <p:txBody>
          <a:bodyPr/>
          <a:lstStyle/>
          <a:p>
            <a:endParaRPr lang="en-US" sz="1350"/>
          </a:p>
        </p:txBody>
      </p:sp>
      <p:sp>
        <p:nvSpPr>
          <p:cNvPr id="6" name="Text 4"/>
          <p:cNvSpPr/>
          <p:nvPr/>
        </p:nvSpPr>
        <p:spPr>
          <a:xfrm>
            <a:off x="517616" y="1574100"/>
            <a:ext cx="8070396" cy="236601"/>
          </a:xfrm>
          <a:prstGeom prst="rect">
            <a:avLst/>
          </a:prstGeom>
          <a:noFill/>
          <a:ln/>
        </p:spPr>
        <p:txBody>
          <a:bodyPr wrap="square" lIns="0" tIns="0" rIns="0" bIns="0" rtlCol="0" anchor="ctr"/>
          <a:lstStyle/>
          <a:p>
            <a:pPr algn="ctr"/>
            <a:r>
              <a:rPr lang="en-US" sz="2000" b="1" dirty="0">
                <a:solidFill>
                  <a:srgbClr val="1F1F1F"/>
                </a:solidFill>
                <a:ea typeface="Aptos" pitchFamily="34" charset="-122"/>
                <a:cs typeface="Aptos" pitchFamily="34" charset="-120"/>
              </a:rPr>
              <a:t>Software produced or adapted to support research activities and outcomes.</a:t>
            </a:r>
            <a:endParaRPr lang="en-US" sz="2000" dirty="0"/>
          </a:p>
        </p:txBody>
      </p:sp>
      <p:sp>
        <p:nvSpPr>
          <p:cNvPr id="7" name="Shape 5"/>
          <p:cNvSpPr/>
          <p:nvPr/>
        </p:nvSpPr>
        <p:spPr>
          <a:xfrm>
            <a:off x="546010" y="2478835"/>
            <a:ext cx="635508" cy="621020"/>
          </a:xfrm>
          <a:prstGeom prst="ellipse">
            <a:avLst/>
          </a:prstGeom>
          <a:solidFill>
            <a:schemeClr val="bg2">
              <a:lumMod val="75000"/>
            </a:schemeClr>
          </a:solidFill>
          <a:ln w="12700">
            <a:solidFill>
              <a:srgbClr val="FFFFFF"/>
            </a:solidFill>
            <a:prstDash val="solid"/>
          </a:ln>
        </p:spPr>
        <p:txBody>
          <a:bodyPr/>
          <a:lstStyle/>
          <a:p>
            <a:endParaRPr lang="en-US" sz="1350"/>
          </a:p>
        </p:txBody>
      </p:sp>
      <p:sp>
        <p:nvSpPr>
          <p:cNvPr id="8" name="Text 6"/>
          <p:cNvSpPr/>
          <p:nvPr/>
        </p:nvSpPr>
        <p:spPr>
          <a:xfrm>
            <a:off x="257053" y="3325612"/>
            <a:ext cx="1402624" cy="576069"/>
          </a:xfrm>
          <a:prstGeom prst="rect">
            <a:avLst/>
          </a:prstGeom>
          <a:noFill/>
          <a:ln/>
        </p:spPr>
        <p:txBody>
          <a:bodyPr wrap="square" lIns="0" tIns="0" rIns="0" bIns="0" rtlCol="0" anchor="ctr"/>
          <a:lstStyle/>
          <a:p>
            <a:pPr algn="ctr"/>
            <a:r>
              <a:rPr lang="en-US" b="1" dirty="0">
                <a:solidFill>
                  <a:srgbClr val="1F1F1F"/>
                </a:solidFill>
                <a:ea typeface="Aptos" pitchFamily="34" charset="-122"/>
                <a:cs typeface="Aptos" pitchFamily="34" charset="-120"/>
              </a:rPr>
              <a:t>Instrument</a:t>
            </a:r>
            <a:endParaRPr lang="en-US" dirty="0"/>
          </a:p>
          <a:p>
            <a:pPr algn="ctr"/>
            <a:r>
              <a:rPr lang="en-US" b="1" dirty="0">
                <a:solidFill>
                  <a:srgbClr val="1F1F1F"/>
                </a:solidFill>
                <a:ea typeface="Aptos" pitchFamily="34" charset="-122"/>
                <a:cs typeface="Aptos" pitchFamily="34" charset="-120"/>
              </a:rPr>
              <a:t>control</a:t>
            </a:r>
            <a:endParaRPr lang="en-US" dirty="0"/>
          </a:p>
        </p:txBody>
      </p:sp>
      <p:sp>
        <p:nvSpPr>
          <p:cNvPr id="9" name="Text 7"/>
          <p:cNvSpPr/>
          <p:nvPr/>
        </p:nvSpPr>
        <p:spPr>
          <a:xfrm>
            <a:off x="158242" y="3995493"/>
            <a:ext cx="1824700" cy="493776"/>
          </a:xfrm>
          <a:prstGeom prst="rect">
            <a:avLst/>
          </a:prstGeom>
          <a:noFill/>
          <a:ln/>
        </p:spPr>
        <p:txBody>
          <a:bodyPr wrap="square" lIns="191" tIns="191" rIns="191" bIns="191" rtlCol="0" anchor="ctr"/>
          <a:lstStyle/>
          <a:p>
            <a:pPr algn="ctr"/>
            <a:r>
              <a:rPr lang="en-US" sz="1400" b="1" dirty="0">
                <a:solidFill>
                  <a:srgbClr val="37A794"/>
                </a:solidFill>
                <a:ea typeface="Aptos" pitchFamily="34" charset="-122"/>
                <a:cs typeface="Aptos" pitchFamily="34" charset="-120"/>
              </a:rPr>
              <a:t>Lab devices, acquisition, HPC job scripts</a:t>
            </a:r>
            <a:endParaRPr lang="en-US" sz="1400" b="1" dirty="0">
              <a:solidFill>
                <a:srgbClr val="37A794"/>
              </a:solidFill>
            </a:endParaRPr>
          </a:p>
        </p:txBody>
      </p:sp>
      <p:sp>
        <p:nvSpPr>
          <p:cNvPr id="10" name="Shape 8"/>
          <p:cNvSpPr/>
          <p:nvPr/>
        </p:nvSpPr>
        <p:spPr>
          <a:xfrm>
            <a:off x="2203051" y="2479478"/>
            <a:ext cx="627833" cy="620377"/>
          </a:xfrm>
          <a:prstGeom prst="ellipse">
            <a:avLst/>
          </a:prstGeom>
          <a:solidFill>
            <a:schemeClr val="bg2">
              <a:lumMod val="75000"/>
            </a:schemeClr>
          </a:solidFill>
          <a:ln w="12700">
            <a:solidFill>
              <a:srgbClr val="FFFFFF"/>
            </a:solidFill>
            <a:prstDash val="solid"/>
          </a:ln>
        </p:spPr>
        <p:txBody>
          <a:bodyPr/>
          <a:lstStyle/>
          <a:p>
            <a:endParaRPr lang="en-US" sz="1350"/>
          </a:p>
        </p:txBody>
      </p:sp>
      <p:sp>
        <p:nvSpPr>
          <p:cNvPr id="11" name="Text 9"/>
          <p:cNvSpPr/>
          <p:nvPr/>
        </p:nvSpPr>
        <p:spPr>
          <a:xfrm>
            <a:off x="1982942" y="3430067"/>
            <a:ext cx="1385316" cy="493775"/>
          </a:xfrm>
          <a:prstGeom prst="rect">
            <a:avLst/>
          </a:prstGeom>
          <a:noFill/>
          <a:ln/>
        </p:spPr>
        <p:txBody>
          <a:bodyPr wrap="square" lIns="0" tIns="0" rIns="0" bIns="0" rtlCol="0" anchor="ctr"/>
          <a:lstStyle/>
          <a:p>
            <a:pPr algn="ctr"/>
            <a:r>
              <a:rPr lang="en-US" b="1" dirty="0">
                <a:solidFill>
                  <a:srgbClr val="1F1F1F"/>
                </a:solidFill>
                <a:ea typeface="Aptos" pitchFamily="34" charset="-122"/>
                <a:cs typeface="Aptos" pitchFamily="34" charset="-120"/>
              </a:rPr>
              <a:t>Simulation</a:t>
            </a:r>
            <a:endParaRPr lang="en-US" dirty="0"/>
          </a:p>
          <a:p>
            <a:pPr algn="ctr"/>
            <a:r>
              <a:rPr lang="en-US" b="1" dirty="0">
                <a:solidFill>
                  <a:srgbClr val="1F1F1F"/>
                </a:solidFill>
                <a:ea typeface="Aptos" pitchFamily="34" charset="-122"/>
                <a:cs typeface="Aptos" pitchFamily="34" charset="-120"/>
              </a:rPr>
              <a:t>&amp; modeling</a:t>
            </a:r>
            <a:endParaRPr lang="en-US" dirty="0"/>
          </a:p>
        </p:txBody>
      </p:sp>
      <p:sp>
        <p:nvSpPr>
          <p:cNvPr id="12" name="Text 10"/>
          <p:cNvSpPr/>
          <p:nvPr/>
        </p:nvSpPr>
        <p:spPr>
          <a:xfrm>
            <a:off x="1982942" y="4037066"/>
            <a:ext cx="1695885" cy="493776"/>
          </a:xfrm>
          <a:prstGeom prst="rect">
            <a:avLst/>
          </a:prstGeom>
          <a:noFill/>
          <a:ln/>
        </p:spPr>
        <p:txBody>
          <a:bodyPr wrap="square" lIns="191" tIns="191" rIns="191" bIns="191" rtlCol="0" anchor="ctr"/>
          <a:lstStyle/>
          <a:p>
            <a:pPr algn="ctr"/>
            <a:r>
              <a:rPr lang="en-US" sz="1400" b="1" dirty="0">
                <a:solidFill>
                  <a:srgbClr val="37A794"/>
                </a:solidFill>
                <a:ea typeface="Aptos" pitchFamily="34" charset="-122"/>
                <a:cs typeface="Aptos" pitchFamily="34" charset="-120"/>
              </a:rPr>
              <a:t>Numerical codes, analysis notebooks</a:t>
            </a:r>
            <a:endParaRPr lang="en-US" sz="1400" b="1" dirty="0">
              <a:solidFill>
                <a:srgbClr val="37A794"/>
              </a:solidFill>
            </a:endParaRPr>
          </a:p>
        </p:txBody>
      </p:sp>
      <p:sp>
        <p:nvSpPr>
          <p:cNvPr id="13" name="Shape 11"/>
          <p:cNvSpPr/>
          <p:nvPr/>
        </p:nvSpPr>
        <p:spPr>
          <a:xfrm>
            <a:off x="3938208" y="2478835"/>
            <a:ext cx="651509" cy="620374"/>
          </a:xfrm>
          <a:prstGeom prst="ellipse">
            <a:avLst/>
          </a:prstGeom>
          <a:solidFill>
            <a:schemeClr val="bg2">
              <a:lumMod val="75000"/>
            </a:schemeClr>
          </a:solidFill>
          <a:ln w="12700">
            <a:solidFill>
              <a:srgbClr val="FFFFFF"/>
            </a:solidFill>
            <a:prstDash val="solid"/>
          </a:ln>
        </p:spPr>
        <p:txBody>
          <a:bodyPr/>
          <a:lstStyle/>
          <a:p>
            <a:endParaRPr lang="en-US" sz="1350"/>
          </a:p>
        </p:txBody>
      </p:sp>
      <p:sp>
        <p:nvSpPr>
          <p:cNvPr id="14" name="Text 12"/>
          <p:cNvSpPr/>
          <p:nvPr/>
        </p:nvSpPr>
        <p:spPr>
          <a:xfrm>
            <a:off x="3620852" y="3425311"/>
            <a:ext cx="1697110" cy="505158"/>
          </a:xfrm>
          <a:prstGeom prst="rect">
            <a:avLst/>
          </a:prstGeom>
          <a:noFill/>
          <a:ln/>
        </p:spPr>
        <p:txBody>
          <a:bodyPr wrap="square" lIns="0" tIns="0" rIns="0" bIns="0" rtlCol="0" anchor="ctr"/>
          <a:lstStyle/>
          <a:p>
            <a:pPr algn="ctr"/>
            <a:r>
              <a:rPr lang="en-US" b="1" dirty="0">
                <a:solidFill>
                  <a:srgbClr val="1F1F1F"/>
                </a:solidFill>
                <a:ea typeface="Aptos" pitchFamily="34" charset="-122"/>
                <a:cs typeface="Aptos" pitchFamily="34" charset="-120"/>
              </a:rPr>
              <a:t>Data &amp; workflow</a:t>
            </a:r>
            <a:endParaRPr lang="en-US" b="1" dirty="0"/>
          </a:p>
          <a:p>
            <a:pPr algn="ctr"/>
            <a:r>
              <a:rPr lang="en-US" b="1" dirty="0">
                <a:solidFill>
                  <a:srgbClr val="1F1F1F"/>
                </a:solidFill>
                <a:ea typeface="Aptos" pitchFamily="34" charset="-122"/>
                <a:cs typeface="Aptos" pitchFamily="34" charset="-120"/>
              </a:rPr>
              <a:t>tooling</a:t>
            </a:r>
            <a:endParaRPr lang="en-US" b="1" dirty="0"/>
          </a:p>
        </p:txBody>
      </p:sp>
      <p:sp>
        <p:nvSpPr>
          <p:cNvPr id="15" name="Text 13"/>
          <p:cNvSpPr/>
          <p:nvPr/>
        </p:nvSpPr>
        <p:spPr>
          <a:xfrm>
            <a:off x="3678827" y="4107687"/>
            <a:ext cx="1402623" cy="353269"/>
          </a:xfrm>
          <a:prstGeom prst="rect">
            <a:avLst/>
          </a:prstGeom>
          <a:noFill/>
          <a:ln/>
        </p:spPr>
        <p:txBody>
          <a:bodyPr wrap="square" lIns="191" tIns="191" rIns="191" bIns="191" rtlCol="0" anchor="ctr"/>
          <a:lstStyle/>
          <a:p>
            <a:pPr algn="ctr"/>
            <a:r>
              <a:rPr lang="en-US" sz="1400" b="1" dirty="0">
                <a:solidFill>
                  <a:srgbClr val="37A794"/>
                </a:solidFill>
                <a:ea typeface="Aptos" pitchFamily="34" charset="-122"/>
                <a:cs typeface="Aptos" pitchFamily="34" charset="-120"/>
              </a:rPr>
              <a:t>Pipelines, ETL, visualization</a:t>
            </a:r>
            <a:endParaRPr lang="en-US" sz="1400" b="1" dirty="0">
              <a:solidFill>
                <a:srgbClr val="37A794"/>
              </a:solidFill>
            </a:endParaRPr>
          </a:p>
        </p:txBody>
      </p:sp>
      <p:sp>
        <p:nvSpPr>
          <p:cNvPr id="16" name="Shape 14"/>
          <p:cNvSpPr/>
          <p:nvPr/>
        </p:nvSpPr>
        <p:spPr>
          <a:xfrm>
            <a:off x="5721759" y="2478839"/>
            <a:ext cx="651510" cy="658325"/>
          </a:xfrm>
          <a:prstGeom prst="ellipse">
            <a:avLst/>
          </a:prstGeom>
          <a:solidFill>
            <a:schemeClr val="bg2">
              <a:lumMod val="75000"/>
            </a:schemeClr>
          </a:solidFill>
          <a:ln w="12700">
            <a:solidFill>
              <a:srgbClr val="FFFFFF"/>
            </a:solidFill>
            <a:prstDash val="solid"/>
          </a:ln>
        </p:spPr>
        <p:txBody>
          <a:bodyPr/>
          <a:lstStyle/>
          <a:p>
            <a:endParaRPr lang="en-US" sz="1350"/>
          </a:p>
        </p:txBody>
      </p:sp>
      <p:sp>
        <p:nvSpPr>
          <p:cNvPr id="17" name="Text 15"/>
          <p:cNvSpPr/>
          <p:nvPr/>
        </p:nvSpPr>
        <p:spPr>
          <a:xfrm>
            <a:off x="5281223" y="3489992"/>
            <a:ext cx="1638849" cy="493776"/>
          </a:xfrm>
          <a:prstGeom prst="rect">
            <a:avLst/>
          </a:prstGeom>
          <a:noFill/>
          <a:ln/>
        </p:spPr>
        <p:txBody>
          <a:bodyPr wrap="square" lIns="0" tIns="0" rIns="0" bIns="0" rtlCol="0" anchor="ctr"/>
          <a:lstStyle/>
          <a:p>
            <a:pPr algn="ctr"/>
            <a:r>
              <a:rPr lang="en-US" b="1" dirty="0">
                <a:solidFill>
                  <a:srgbClr val="1F1F1F"/>
                </a:solidFill>
                <a:ea typeface="Aptos" pitchFamily="34" charset="-122"/>
                <a:cs typeface="Aptos" pitchFamily="34" charset="-120"/>
              </a:rPr>
              <a:t>Reusable</a:t>
            </a:r>
            <a:endParaRPr lang="en-US" b="1" dirty="0"/>
          </a:p>
          <a:p>
            <a:pPr algn="ctr"/>
            <a:r>
              <a:rPr lang="en-US" b="1" dirty="0">
                <a:solidFill>
                  <a:srgbClr val="1F1F1F"/>
                </a:solidFill>
                <a:ea typeface="Aptos" pitchFamily="34" charset="-122"/>
                <a:cs typeface="Aptos" pitchFamily="34" charset="-120"/>
              </a:rPr>
              <a:t>libraries</a:t>
            </a:r>
            <a:endParaRPr lang="en-US" b="1" dirty="0"/>
          </a:p>
        </p:txBody>
      </p:sp>
      <p:sp>
        <p:nvSpPr>
          <p:cNvPr id="18" name="Text 16"/>
          <p:cNvSpPr/>
          <p:nvPr/>
        </p:nvSpPr>
        <p:spPr>
          <a:xfrm>
            <a:off x="5165281" y="4081035"/>
            <a:ext cx="1697110" cy="411477"/>
          </a:xfrm>
          <a:prstGeom prst="rect">
            <a:avLst/>
          </a:prstGeom>
          <a:noFill/>
          <a:ln/>
        </p:spPr>
        <p:txBody>
          <a:bodyPr wrap="square" lIns="191" tIns="191" rIns="191" bIns="191" rtlCol="0" anchor="ctr"/>
          <a:lstStyle/>
          <a:p>
            <a:pPr algn="ctr"/>
            <a:r>
              <a:rPr lang="en-US" sz="1400" b="1" dirty="0">
                <a:solidFill>
                  <a:srgbClr val="37A794"/>
                </a:solidFill>
                <a:ea typeface="Aptos" pitchFamily="34" charset="-122"/>
                <a:cs typeface="Aptos" pitchFamily="34" charset="-120"/>
              </a:rPr>
              <a:t>Packages, frameworks, research APIs</a:t>
            </a:r>
            <a:endParaRPr lang="en-US" sz="1400" b="1" dirty="0">
              <a:solidFill>
                <a:srgbClr val="37A794"/>
              </a:solidFill>
            </a:endParaRPr>
          </a:p>
        </p:txBody>
      </p:sp>
      <p:sp>
        <p:nvSpPr>
          <p:cNvPr id="19" name="Shape 17"/>
          <p:cNvSpPr/>
          <p:nvPr/>
        </p:nvSpPr>
        <p:spPr>
          <a:xfrm>
            <a:off x="7505311" y="2478834"/>
            <a:ext cx="627833" cy="620359"/>
          </a:xfrm>
          <a:prstGeom prst="ellipse">
            <a:avLst/>
          </a:prstGeom>
          <a:solidFill>
            <a:srgbClr val="D6EAF8"/>
          </a:solidFill>
          <a:ln w="12700">
            <a:solidFill>
              <a:srgbClr val="FFFFFF"/>
            </a:solidFill>
            <a:prstDash val="solid"/>
          </a:ln>
        </p:spPr>
        <p:txBody>
          <a:bodyPr/>
          <a:lstStyle/>
          <a:p>
            <a:endParaRPr lang="en-US" sz="1350"/>
          </a:p>
        </p:txBody>
      </p:sp>
      <p:sp>
        <p:nvSpPr>
          <p:cNvPr id="20" name="Text 18"/>
          <p:cNvSpPr/>
          <p:nvPr/>
        </p:nvSpPr>
        <p:spPr>
          <a:xfrm>
            <a:off x="7233417" y="3508730"/>
            <a:ext cx="1734239" cy="475038"/>
          </a:xfrm>
          <a:prstGeom prst="rect">
            <a:avLst/>
          </a:prstGeom>
          <a:noFill/>
          <a:ln/>
        </p:spPr>
        <p:txBody>
          <a:bodyPr wrap="square" lIns="0" tIns="0" rIns="0" bIns="0" rtlCol="0" anchor="ctr"/>
          <a:lstStyle/>
          <a:p>
            <a:pPr algn="ctr"/>
            <a:r>
              <a:rPr lang="en-US" b="1" dirty="0">
                <a:solidFill>
                  <a:srgbClr val="1F1F1F"/>
                </a:solidFill>
                <a:ea typeface="Aptos" pitchFamily="34" charset="-122"/>
                <a:cs typeface="Aptos" pitchFamily="34" charset="-120"/>
              </a:rPr>
              <a:t>Research-support</a:t>
            </a:r>
            <a:endParaRPr lang="en-US" b="1" dirty="0"/>
          </a:p>
          <a:p>
            <a:pPr algn="ctr"/>
            <a:r>
              <a:rPr lang="en-US" b="1" dirty="0">
                <a:solidFill>
                  <a:srgbClr val="1F1F1F"/>
                </a:solidFill>
                <a:ea typeface="Aptos" pitchFamily="34" charset="-122"/>
                <a:cs typeface="Aptos" pitchFamily="34" charset="-120"/>
              </a:rPr>
              <a:t>software</a:t>
            </a:r>
            <a:endParaRPr lang="en-US" b="1" dirty="0"/>
          </a:p>
        </p:txBody>
      </p:sp>
      <p:sp>
        <p:nvSpPr>
          <p:cNvPr id="21" name="Text 19"/>
          <p:cNvSpPr/>
          <p:nvPr/>
        </p:nvSpPr>
        <p:spPr>
          <a:xfrm>
            <a:off x="7200340" y="4096840"/>
            <a:ext cx="1385316" cy="436046"/>
          </a:xfrm>
          <a:prstGeom prst="rect">
            <a:avLst/>
          </a:prstGeom>
          <a:noFill/>
          <a:ln/>
        </p:spPr>
        <p:txBody>
          <a:bodyPr wrap="square" lIns="191" tIns="191" rIns="191" bIns="191" rtlCol="0" anchor="ctr"/>
          <a:lstStyle/>
          <a:p>
            <a:pPr algn="ctr"/>
            <a:r>
              <a:rPr lang="en-US" sz="1400" b="1" dirty="0">
                <a:solidFill>
                  <a:srgbClr val="37A794"/>
                </a:solidFill>
                <a:ea typeface="Aptos" pitchFamily="34" charset="-122"/>
                <a:cs typeface="Aptos" pitchFamily="34" charset="-120"/>
              </a:rPr>
              <a:t>CI, packaging, build, deployment</a:t>
            </a:r>
            <a:endParaRPr lang="en-US" sz="1400" b="1" dirty="0">
              <a:solidFill>
                <a:srgbClr val="37A794"/>
              </a:solidFill>
            </a:endParaRPr>
          </a:p>
        </p:txBody>
      </p:sp>
      <p:sp>
        <p:nvSpPr>
          <p:cNvPr id="22" name="Shape 20"/>
          <p:cNvSpPr/>
          <p:nvPr/>
        </p:nvSpPr>
        <p:spPr>
          <a:xfrm>
            <a:off x="1333922" y="2831206"/>
            <a:ext cx="651510" cy="0"/>
          </a:xfrm>
          <a:prstGeom prst="line">
            <a:avLst/>
          </a:prstGeom>
          <a:noFill/>
          <a:ln w="41275">
            <a:solidFill>
              <a:srgbClr val="B1810B"/>
            </a:solidFill>
            <a:prstDash val="solid"/>
            <a:headEnd type="none"/>
            <a:tailEnd type="triangle"/>
          </a:ln>
        </p:spPr>
        <p:txBody>
          <a:bodyPr/>
          <a:lstStyle/>
          <a:p>
            <a:endParaRPr lang="en-US" sz="1350"/>
          </a:p>
        </p:txBody>
      </p:sp>
      <p:sp>
        <p:nvSpPr>
          <p:cNvPr id="23" name="Shape 21"/>
          <p:cNvSpPr/>
          <p:nvPr/>
        </p:nvSpPr>
        <p:spPr>
          <a:xfrm>
            <a:off x="3027317" y="2860211"/>
            <a:ext cx="651510" cy="0"/>
          </a:xfrm>
          <a:prstGeom prst="line">
            <a:avLst/>
          </a:prstGeom>
          <a:noFill/>
          <a:ln w="41275">
            <a:solidFill>
              <a:srgbClr val="B1810B"/>
            </a:solidFill>
            <a:prstDash val="solid"/>
            <a:headEnd type="none"/>
            <a:tailEnd type="triangle"/>
          </a:ln>
        </p:spPr>
        <p:txBody>
          <a:bodyPr/>
          <a:lstStyle/>
          <a:p>
            <a:endParaRPr lang="en-US" sz="1350"/>
          </a:p>
        </p:txBody>
      </p:sp>
      <p:sp>
        <p:nvSpPr>
          <p:cNvPr id="24" name="Shape 22"/>
          <p:cNvSpPr/>
          <p:nvPr/>
        </p:nvSpPr>
        <p:spPr>
          <a:xfrm>
            <a:off x="4916556" y="2831206"/>
            <a:ext cx="651510" cy="0"/>
          </a:xfrm>
          <a:prstGeom prst="line">
            <a:avLst/>
          </a:prstGeom>
          <a:noFill/>
          <a:ln w="41275">
            <a:solidFill>
              <a:srgbClr val="B1810B"/>
            </a:solidFill>
            <a:prstDash val="solid"/>
            <a:headEnd type="none"/>
            <a:tailEnd type="triangle"/>
          </a:ln>
        </p:spPr>
        <p:txBody>
          <a:bodyPr/>
          <a:lstStyle/>
          <a:p>
            <a:endParaRPr lang="en-US" sz="1350"/>
          </a:p>
        </p:txBody>
      </p:sp>
      <p:sp>
        <p:nvSpPr>
          <p:cNvPr id="25" name="Shape 23"/>
          <p:cNvSpPr/>
          <p:nvPr/>
        </p:nvSpPr>
        <p:spPr>
          <a:xfrm>
            <a:off x="6536636" y="2860211"/>
            <a:ext cx="651510" cy="0"/>
          </a:xfrm>
          <a:prstGeom prst="line">
            <a:avLst/>
          </a:prstGeom>
          <a:noFill/>
          <a:ln w="41275">
            <a:solidFill>
              <a:srgbClr val="B1810B"/>
            </a:solidFill>
            <a:prstDash val="solid"/>
            <a:headEnd type="none"/>
            <a:tailEnd type="triangle"/>
          </a:ln>
        </p:spPr>
        <p:txBody>
          <a:bodyPr/>
          <a:lstStyle/>
          <a:p>
            <a:endParaRPr lang="en-US" sz="1350"/>
          </a:p>
        </p:txBody>
      </p:sp>
      <p:sp>
        <p:nvSpPr>
          <p:cNvPr id="26" name="Shape 24"/>
          <p:cNvSpPr/>
          <p:nvPr/>
        </p:nvSpPr>
        <p:spPr>
          <a:xfrm>
            <a:off x="614444" y="5060164"/>
            <a:ext cx="7475220" cy="720090"/>
          </a:xfrm>
          <a:prstGeom prst="roundRect">
            <a:avLst>
              <a:gd name="adj" fmla="val 7619"/>
            </a:avLst>
          </a:prstGeom>
          <a:solidFill>
            <a:srgbClr val="FFFFFF"/>
          </a:solidFill>
          <a:ln w="12700">
            <a:solidFill>
              <a:srgbClr val="E9E7E1"/>
            </a:solidFill>
            <a:prstDash val="solid"/>
          </a:ln>
        </p:spPr>
        <p:txBody>
          <a:bodyPr/>
          <a:lstStyle/>
          <a:p>
            <a:endParaRPr lang="en-US" sz="1350"/>
          </a:p>
        </p:txBody>
      </p:sp>
      <p:sp>
        <p:nvSpPr>
          <p:cNvPr id="27" name="Text 25"/>
          <p:cNvSpPr/>
          <p:nvPr/>
        </p:nvSpPr>
        <p:spPr>
          <a:xfrm>
            <a:off x="1217966" y="4916355"/>
            <a:ext cx="685800" cy="123444"/>
          </a:xfrm>
          <a:prstGeom prst="rect">
            <a:avLst/>
          </a:prstGeom>
          <a:noFill/>
          <a:ln/>
        </p:spPr>
        <p:txBody>
          <a:bodyPr wrap="square" rtlCol="0" anchor="ctr"/>
          <a:lstStyle/>
          <a:p>
            <a:r>
              <a:rPr lang="en-US" sz="975" b="1" dirty="0">
                <a:solidFill>
                  <a:srgbClr val="B1810B"/>
                </a:solidFill>
                <a:ea typeface="Aptos" pitchFamily="34" charset="-122"/>
                <a:cs typeface="Aptos" pitchFamily="34" charset="-120"/>
              </a:rPr>
              <a:t>Key point</a:t>
            </a:r>
            <a:endParaRPr lang="en-US" sz="975" dirty="0"/>
          </a:p>
        </p:txBody>
      </p:sp>
      <p:sp>
        <p:nvSpPr>
          <p:cNvPr id="28" name="Text 26"/>
          <p:cNvSpPr/>
          <p:nvPr/>
        </p:nvSpPr>
        <p:spPr>
          <a:xfrm>
            <a:off x="753296" y="5163630"/>
            <a:ext cx="7475220" cy="496907"/>
          </a:xfrm>
          <a:prstGeom prst="rect">
            <a:avLst/>
          </a:prstGeom>
          <a:noFill/>
          <a:ln/>
        </p:spPr>
        <p:txBody>
          <a:bodyPr wrap="square" lIns="0" tIns="0" rIns="0" bIns="0" rtlCol="0" anchor="ctr"/>
          <a:lstStyle/>
          <a:p>
            <a:r>
              <a:rPr lang="en-US" sz="1600" b="1" dirty="0">
                <a:solidFill>
                  <a:srgbClr val="1F1F1F"/>
                </a:solidFill>
                <a:ea typeface="Aptos" pitchFamily="34" charset="-122"/>
                <a:cs typeface="Aptos" pitchFamily="34" charset="-120"/>
              </a:rPr>
              <a:t>RS is not just the final scientific application. It also includes the tools, packages, and workflows that make research code usable, reusable, and reproducible.</a:t>
            </a:r>
            <a:endParaRPr lang="en-US" sz="1600" b="1" dirty="0"/>
          </a:p>
        </p:txBody>
      </p:sp>
      <p:sp>
        <p:nvSpPr>
          <p:cNvPr id="29" name="Title 2">
            <a:extLst>
              <a:ext uri="{FF2B5EF4-FFF2-40B4-BE49-F238E27FC236}">
                <a16:creationId xmlns:a16="http://schemas.microsoft.com/office/drawing/2014/main" id="{9FC0B157-0073-BA3F-CC51-CAEB9E8B1E58}"/>
              </a:ext>
            </a:extLst>
          </p:cNvPr>
          <p:cNvSpPr txBox="1">
            <a:spLocks/>
          </p:cNvSpPr>
          <p:nvPr/>
        </p:nvSpPr>
        <p:spPr>
          <a:xfrm>
            <a:off x="158242" y="326081"/>
            <a:ext cx="8557768" cy="638175"/>
          </a:xfrm>
          <a:prstGeom prst="rect">
            <a:avLst/>
          </a:prstGeom>
        </p:spPr>
        <p:txBody>
          <a:bodyPr>
            <a:noAutofit/>
          </a:bodyPr>
          <a:lst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a:lstStyle>
          <a:p>
            <a:pPr algn="l"/>
            <a:r>
              <a:rPr lang="en-US" sz="3200" b="1" dirty="0">
                <a:latin typeface="+mj-lt"/>
              </a:rPr>
              <a:t>What is Research Software?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B69C9-EA5D-B5DE-E86F-F5E77FC04D2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376FEEA-44F1-6645-E771-D46234C0C038}"/>
              </a:ext>
            </a:extLst>
          </p:cNvPr>
          <p:cNvSpPr>
            <a:spLocks noGrp="1"/>
          </p:cNvSpPr>
          <p:nvPr>
            <p:ph type="title"/>
          </p:nvPr>
        </p:nvSpPr>
        <p:spPr>
          <a:xfrm>
            <a:off x="-13028" y="81407"/>
            <a:ext cx="8557768" cy="638175"/>
          </a:xfrm>
        </p:spPr>
        <p:txBody>
          <a:bodyPr>
            <a:noAutofit/>
          </a:bodyPr>
          <a:lstStyle/>
          <a:p>
            <a:r>
              <a:rPr lang="en-US" sz="3200" b="1" dirty="0">
                <a:latin typeface="+mj-lt"/>
              </a:rPr>
              <a:t>Research Software Forms a Supply Chain  </a:t>
            </a:r>
          </a:p>
        </p:txBody>
      </p:sp>
      <p:sp>
        <p:nvSpPr>
          <p:cNvPr id="4" name="Slide Number Placeholder 3">
            <a:extLst>
              <a:ext uri="{FF2B5EF4-FFF2-40B4-BE49-F238E27FC236}">
                <a16:creationId xmlns:a16="http://schemas.microsoft.com/office/drawing/2014/main" id="{15C7EC1F-8A67-BDBD-FE5C-780DB5389EDA}"/>
              </a:ext>
            </a:extLst>
          </p:cNvPr>
          <p:cNvSpPr>
            <a:spLocks noGrp="1"/>
          </p:cNvSpPr>
          <p:nvPr>
            <p:ph type="sldNum" sz="quarter" idx="12"/>
          </p:nvPr>
        </p:nvSpPr>
        <p:spPr/>
        <p:txBody>
          <a:bodyPr/>
          <a:lstStyle/>
          <a:p>
            <a:fld id="{8A7A6979-0714-4377-B894-6BE4C2D6E202}" type="slidenum">
              <a:rPr lang="en-US" smtClean="0"/>
              <a:pPr/>
              <a:t>3</a:t>
            </a:fld>
            <a:endParaRPr lang="en-US" dirty="0"/>
          </a:p>
        </p:txBody>
      </p:sp>
      <p:sp>
        <p:nvSpPr>
          <p:cNvPr id="7" name="Text 3">
            <a:extLst>
              <a:ext uri="{FF2B5EF4-FFF2-40B4-BE49-F238E27FC236}">
                <a16:creationId xmlns:a16="http://schemas.microsoft.com/office/drawing/2014/main" id="{B29C6CCD-1DCA-2185-D35C-F3170F58B43B}"/>
              </a:ext>
            </a:extLst>
          </p:cNvPr>
          <p:cNvSpPr/>
          <p:nvPr/>
        </p:nvSpPr>
        <p:spPr>
          <a:xfrm>
            <a:off x="0" y="820423"/>
            <a:ext cx="9144000" cy="638175"/>
          </a:xfrm>
          <a:prstGeom prst="rect">
            <a:avLst/>
          </a:prstGeom>
          <a:solidFill>
            <a:schemeClr val="bg2">
              <a:lumMod val="60000"/>
              <a:lumOff val="40000"/>
            </a:schemeClr>
          </a:solidFill>
          <a:ln>
            <a:noFill/>
          </a:ln>
          <a:effectLst>
            <a:softEdge rad="0"/>
          </a:effectLst>
        </p:spPr>
        <p:txBody>
          <a:bodyPr wrap="square" lIns="0" tIns="0" rIns="0" bIns="0" rtlCol="0" anchor="ctr"/>
          <a:lstStyle/>
          <a:p>
            <a:pPr marL="0" indent="0" algn="ctr">
              <a:buNone/>
            </a:pPr>
            <a:r>
              <a:rPr lang="en-US" b="1" dirty="0">
                <a:ea typeface="Aptos" pitchFamily="34" charset="-122"/>
                <a:cs typeface="Aptos" pitchFamily="34" charset="-120"/>
              </a:rPr>
              <a:t>Research Software rarely stands alone: upstream actors and artifacts shape how it is built, distributed, and used.</a:t>
            </a:r>
            <a:endParaRPr lang="en-US" b="1" dirty="0"/>
          </a:p>
        </p:txBody>
      </p:sp>
      <p:pic>
        <p:nvPicPr>
          <p:cNvPr id="8" name="Picture 7">
            <a:extLst>
              <a:ext uri="{FF2B5EF4-FFF2-40B4-BE49-F238E27FC236}">
                <a16:creationId xmlns:a16="http://schemas.microsoft.com/office/drawing/2014/main" id="{A364DC22-05E9-8ED7-3A70-EFC84F347395}"/>
              </a:ext>
            </a:extLst>
          </p:cNvPr>
          <p:cNvPicPr>
            <a:picLocks noChangeAspect="1"/>
          </p:cNvPicPr>
          <p:nvPr/>
        </p:nvPicPr>
        <p:blipFill>
          <a:blip r:embed="rId3"/>
          <a:stretch>
            <a:fillRect/>
          </a:stretch>
        </p:blipFill>
        <p:spPr>
          <a:xfrm>
            <a:off x="115436" y="2372599"/>
            <a:ext cx="935942" cy="935942"/>
          </a:xfrm>
          <a:prstGeom prst="rect">
            <a:avLst/>
          </a:prstGeom>
        </p:spPr>
      </p:pic>
      <p:pic>
        <p:nvPicPr>
          <p:cNvPr id="9" name="Picture 8">
            <a:extLst>
              <a:ext uri="{FF2B5EF4-FFF2-40B4-BE49-F238E27FC236}">
                <a16:creationId xmlns:a16="http://schemas.microsoft.com/office/drawing/2014/main" id="{C808DC6B-FFAE-F467-1A8F-70CF08A67615}"/>
              </a:ext>
            </a:extLst>
          </p:cNvPr>
          <p:cNvPicPr>
            <a:picLocks noChangeAspect="1"/>
          </p:cNvPicPr>
          <p:nvPr/>
        </p:nvPicPr>
        <p:blipFill>
          <a:blip r:embed="rId4"/>
          <a:stretch>
            <a:fillRect/>
          </a:stretch>
        </p:blipFill>
        <p:spPr>
          <a:xfrm>
            <a:off x="2266886" y="3733805"/>
            <a:ext cx="669762" cy="669762"/>
          </a:xfrm>
          <a:prstGeom prst="rect">
            <a:avLst/>
          </a:prstGeom>
        </p:spPr>
      </p:pic>
      <p:sp>
        <p:nvSpPr>
          <p:cNvPr id="10" name="TextBox 9">
            <a:extLst>
              <a:ext uri="{FF2B5EF4-FFF2-40B4-BE49-F238E27FC236}">
                <a16:creationId xmlns:a16="http://schemas.microsoft.com/office/drawing/2014/main" id="{601C689A-5FBB-6D19-FD81-E67EAF9C5B3D}"/>
              </a:ext>
            </a:extLst>
          </p:cNvPr>
          <p:cNvSpPr txBox="1"/>
          <p:nvPr/>
        </p:nvSpPr>
        <p:spPr>
          <a:xfrm>
            <a:off x="1956277" y="4478889"/>
            <a:ext cx="1246367" cy="584775"/>
          </a:xfrm>
          <a:prstGeom prst="rect">
            <a:avLst/>
          </a:prstGeom>
          <a:noFill/>
        </p:spPr>
        <p:txBody>
          <a:bodyPr wrap="none" rtlCol="0">
            <a:spAutoFit/>
          </a:bodyPr>
          <a:lstStyle/>
          <a:p>
            <a:pPr algn="ctr"/>
            <a:r>
              <a:rPr lang="en-US" sz="1600" b="1" dirty="0"/>
              <a:t>ASTROPY</a:t>
            </a:r>
          </a:p>
          <a:p>
            <a:pPr algn="ctr"/>
            <a:r>
              <a:rPr lang="en-US" sz="1600" b="1" dirty="0"/>
              <a:t>Source Repo</a:t>
            </a:r>
          </a:p>
        </p:txBody>
      </p:sp>
      <p:sp>
        <p:nvSpPr>
          <p:cNvPr id="11" name="TextBox 10">
            <a:extLst>
              <a:ext uri="{FF2B5EF4-FFF2-40B4-BE49-F238E27FC236}">
                <a16:creationId xmlns:a16="http://schemas.microsoft.com/office/drawing/2014/main" id="{52843055-4FC3-800F-C5A1-0D029AFCD992}"/>
              </a:ext>
            </a:extLst>
          </p:cNvPr>
          <p:cNvSpPr txBox="1"/>
          <p:nvPr/>
        </p:nvSpPr>
        <p:spPr>
          <a:xfrm>
            <a:off x="2792347" y="1658628"/>
            <a:ext cx="6013249" cy="369332"/>
          </a:xfrm>
          <a:prstGeom prst="rect">
            <a:avLst/>
          </a:prstGeom>
          <a:solidFill>
            <a:srgbClr val="AFD7ED"/>
          </a:solidFill>
        </p:spPr>
        <p:txBody>
          <a:bodyPr wrap="none" rtlCol="0">
            <a:spAutoFit/>
          </a:bodyPr>
          <a:lstStyle/>
          <a:p>
            <a:r>
              <a:rPr lang="en-US" b="1" dirty="0"/>
              <a:t>Example: ASTROPY — Core Packages for Astronomy Research</a:t>
            </a:r>
          </a:p>
        </p:txBody>
      </p:sp>
      <p:pic>
        <p:nvPicPr>
          <p:cNvPr id="13" name="Picture 12">
            <a:extLst>
              <a:ext uri="{FF2B5EF4-FFF2-40B4-BE49-F238E27FC236}">
                <a16:creationId xmlns:a16="http://schemas.microsoft.com/office/drawing/2014/main" id="{BC022D34-36B2-EE8B-9580-61B5A838C592}"/>
              </a:ext>
            </a:extLst>
          </p:cNvPr>
          <p:cNvPicPr>
            <a:picLocks noChangeAspect="1"/>
          </p:cNvPicPr>
          <p:nvPr/>
        </p:nvPicPr>
        <p:blipFill>
          <a:blip r:embed="rId5"/>
          <a:stretch>
            <a:fillRect/>
          </a:stretch>
        </p:blipFill>
        <p:spPr>
          <a:xfrm>
            <a:off x="2331564" y="2152029"/>
            <a:ext cx="727529" cy="727529"/>
          </a:xfrm>
          <a:prstGeom prst="rect">
            <a:avLst/>
          </a:prstGeom>
        </p:spPr>
      </p:pic>
      <p:sp>
        <p:nvSpPr>
          <p:cNvPr id="14" name="Shape 20">
            <a:extLst>
              <a:ext uri="{FF2B5EF4-FFF2-40B4-BE49-F238E27FC236}">
                <a16:creationId xmlns:a16="http://schemas.microsoft.com/office/drawing/2014/main" id="{417143AA-15E7-70CC-F6E3-03875B4F4957}"/>
              </a:ext>
            </a:extLst>
          </p:cNvPr>
          <p:cNvSpPr/>
          <p:nvPr/>
        </p:nvSpPr>
        <p:spPr>
          <a:xfrm>
            <a:off x="2601767" y="3135005"/>
            <a:ext cx="0" cy="518521"/>
          </a:xfrm>
          <a:prstGeom prst="line">
            <a:avLst/>
          </a:prstGeom>
          <a:noFill/>
          <a:ln w="41275">
            <a:solidFill>
              <a:schemeClr val="tx1"/>
            </a:solidFill>
            <a:prstDash val="solid"/>
            <a:headEnd type="none"/>
            <a:tailEnd type="triangle"/>
          </a:ln>
        </p:spPr>
        <p:txBody>
          <a:bodyPr/>
          <a:lstStyle/>
          <a:p>
            <a:endParaRPr lang="en-US" sz="1350"/>
          </a:p>
        </p:txBody>
      </p:sp>
      <p:sp>
        <p:nvSpPr>
          <p:cNvPr id="15" name="TextBox 14">
            <a:extLst>
              <a:ext uri="{FF2B5EF4-FFF2-40B4-BE49-F238E27FC236}">
                <a16:creationId xmlns:a16="http://schemas.microsoft.com/office/drawing/2014/main" id="{50F66491-2D8F-2B95-5918-6F5520ED79A9}"/>
              </a:ext>
            </a:extLst>
          </p:cNvPr>
          <p:cNvSpPr txBox="1"/>
          <p:nvPr/>
        </p:nvSpPr>
        <p:spPr>
          <a:xfrm>
            <a:off x="1850520" y="2816418"/>
            <a:ext cx="4399731" cy="307777"/>
          </a:xfrm>
          <a:prstGeom prst="rect">
            <a:avLst/>
          </a:prstGeom>
          <a:noFill/>
        </p:spPr>
        <p:txBody>
          <a:bodyPr wrap="none" rtlCol="0">
            <a:spAutoFit/>
          </a:bodyPr>
          <a:lstStyle/>
          <a:p>
            <a:r>
              <a:rPr lang="en-US" sz="1400" b="1" dirty="0"/>
              <a:t>Libraries + Dependencies </a:t>
            </a:r>
            <a:r>
              <a:rPr lang="en-US" sz="1400" b="1" dirty="0" err="1"/>
              <a:t>E.g</a:t>
            </a:r>
            <a:r>
              <a:rPr lang="en-US" sz="1400" b="1" dirty="0"/>
              <a:t> Other Astronomy Packages</a:t>
            </a:r>
          </a:p>
        </p:txBody>
      </p:sp>
      <p:pic>
        <p:nvPicPr>
          <p:cNvPr id="16" name="Picture 15">
            <a:extLst>
              <a:ext uri="{FF2B5EF4-FFF2-40B4-BE49-F238E27FC236}">
                <a16:creationId xmlns:a16="http://schemas.microsoft.com/office/drawing/2014/main" id="{2323EC9C-32FA-AB9F-1A93-91D4F46318C8}"/>
              </a:ext>
            </a:extLst>
          </p:cNvPr>
          <p:cNvPicPr>
            <a:picLocks noChangeAspect="1"/>
          </p:cNvPicPr>
          <p:nvPr/>
        </p:nvPicPr>
        <p:blipFill>
          <a:blip r:embed="rId6"/>
          <a:stretch>
            <a:fillRect/>
          </a:stretch>
        </p:blipFill>
        <p:spPr>
          <a:xfrm>
            <a:off x="285751" y="4585436"/>
            <a:ext cx="765628" cy="765628"/>
          </a:xfrm>
          <a:prstGeom prst="rect">
            <a:avLst/>
          </a:prstGeom>
        </p:spPr>
      </p:pic>
      <p:sp>
        <p:nvSpPr>
          <p:cNvPr id="17" name="Shape 20">
            <a:extLst>
              <a:ext uri="{FF2B5EF4-FFF2-40B4-BE49-F238E27FC236}">
                <a16:creationId xmlns:a16="http://schemas.microsoft.com/office/drawing/2014/main" id="{537AA707-FCE5-B746-EF85-7140898F6049}"/>
              </a:ext>
            </a:extLst>
          </p:cNvPr>
          <p:cNvSpPr/>
          <p:nvPr/>
        </p:nvSpPr>
        <p:spPr>
          <a:xfrm flipV="1">
            <a:off x="1090919" y="4260969"/>
            <a:ext cx="1110489" cy="518226"/>
          </a:xfrm>
          <a:prstGeom prst="line">
            <a:avLst/>
          </a:prstGeom>
          <a:noFill/>
          <a:ln w="41275">
            <a:solidFill>
              <a:schemeClr val="tx1"/>
            </a:solidFill>
            <a:prstDash val="solid"/>
            <a:headEnd type="none"/>
            <a:tailEnd type="triangle"/>
          </a:ln>
        </p:spPr>
        <p:txBody>
          <a:bodyPr/>
          <a:lstStyle/>
          <a:p>
            <a:endParaRPr lang="en-US" sz="1350"/>
          </a:p>
        </p:txBody>
      </p:sp>
      <p:sp>
        <p:nvSpPr>
          <p:cNvPr id="18" name="Shape 20">
            <a:extLst>
              <a:ext uri="{FF2B5EF4-FFF2-40B4-BE49-F238E27FC236}">
                <a16:creationId xmlns:a16="http://schemas.microsoft.com/office/drawing/2014/main" id="{34256E14-9102-0E25-DE2A-24FEBD2CC2F0}"/>
              </a:ext>
            </a:extLst>
          </p:cNvPr>
          <p:cNvSpPr/>
          <p:nvPr/>
        </p:nvSpPr>
        <p:spPr>
          <a:xfrm>
            <a:off x="1051378" y="3052055"/>
            <a:ext cx="1150007" cy="794366"/>
          </a:xfrm>
          <a:prstGeom prst="line">
            <a:avLst/>
          </a:prstGeom>
          <a:noFill/>
          <a:ln w="41275">
            <a:solidFill>
              <a:schemeClr val="tx1"/>
            </a:solidFill>
            <a:prstDash val="solid"/>
            <a:headEnd type="none"/>
            <a:tailEnd type="triangle"/>
          </a:ln>
        </p:spPr>
        <p:txBody>
          <a:bodyPr/>
          <a:lstStyle/>
          <a:p>
            <a:endParaRPr lang="en-US" sz="1350"/>
          </a:p>
        </p:txBody>
      </p:sp>
      <p:sp>
        <p:nvSpPr>
          <p:cNvPr id="19" name="TextBox 18">
            <a:extLst>
              <a:ext uri="{FF2B5EF4-FFF2-40B4-BE49-F238E27FC236}">
                <a16:creationId xmlns:a16="http://schemas.microsoft.com/office/drawing/2014/main" id="{37CDC011-952D-232F-CC07-9D8CE4DF187A}"/>
              </a:ext>
            </a:extLst>
          </p:cNvPr>
          <p:cNvSpPr txBox="1"/>
          <p:nvPr/>
        </p:nvSpPr>
        <p:spPr>
          <a:xfrm>
            <a:off x="-13028" y="1896625"/>
            <a:ext cx="2443163" cy="523220"/>
          </a:xfrm>
          <a:prstGeom prst="rect">
            <a:avLst/>
          </a:prstGeom>
          <a:noFill/>
        </p:spPr>
        <p:txBody>
          <a:bodyPr wrap="square" rtlCol="0">
            <a:spAutoFit/>
          </a:bodyPr>
          <a:lstStyle/>
          <a:p>
            <a:r>
              <a:rPr lang="en-US" sz="1400" b="1" dirty="0"/>
              <a:t>Researchers &amp; </a:t>
            </a:r>
          </a:p>
          <a:p>
            <a:r>
              <a:rPr lang="en-US" sz="1400" b="1" dirty="0"/>
              <a:t>Research Software Engineers</a:t>
            </a:r>
          </a:p>
        </p:txBody>
      </p:sp>
      <p:sp>
        <p:nvSpPr>
          <p:cNvPr id="20" name="TextBox 19">
            <a:extLst>
              <a:ext uri="{FF2B5EF4-FFF2-40B4-BE49-F238E27FC236}">
                <a16:creationId xmlns:a16="http://schemas.microsoft.com/office/drawing/2014/main" id="{0E79F6C2-A2C3-59BA-4DC4-78006E1BB3D3}"/>
              </a:ext>
            </a:extLst>
          </p:cNvPr>
          <p:cNvSpPr txBox="1"/>
          <p:nvPr/>
        </p:nvSpPr>
        <p:spPr>
          <a:xfrm>
            <a:off x="-20438" y="5303041"/>
            <a:ext cx="1378006" cy="523220"/>
          </a:xfrm>
          <a:prstGeom prst="rect">
            <a:avLst/>
          </a:prstGeom>
          <a:noFill/>
        </p:spPr>
        <p:txBody>
          <a:bodyPr wrap="none" rtlCol="0">
            <a:spAutoFit/>
          </a:bodyPr>
          <a:lstStyle/>
          <a:p>
            <a:r>
              <a:rPr lang="en-US" sz="1400" b="1" dirty="0"/>
              <a:t>Infrastructure &amp;</a:t>
            </a:r>
          </a:p>
          <a:p>
            <a:r>
              <a:rPr lang="en-US" sz="1400" b="1" dirty="0"/>
              <a:t>Tools</a:t>
            </a:r>
          </a:p>
        </p:txBody>
      </p:sp>
      <p:sp>
        <p:nvSpPr>
          <p:cNvPr id="22" name="Shape 20">
            <a:extLst>
              <a:ext uri="{FF2B5EF4-FFF2-40B4-BE49-F238E27FC236}">
                <a16:creationId xmlns:a16="http://schemas.microsoft.com/office/drawing/2014/main" id="{887BE3C6-34FB-93E7-1810-46AECDD7172D}"/>
              </a:ext>
            </a:extLst>
          </p:cNvPr>
          <p:cNvSpPr/>
          <p:nvPr/>
        </p:nvSpPr>
        <p:spPr>
          <a:xfrm flipV="1">
            <a:off x="3044352" y="4122464"/>
            <a:ext cx="1006778" cy="0"/>
          </a:xfrm>
          <a:prstGeom prst="line">
            <a:avLst/>
          </a:prstGeom>
          <a:noFill/>
          <a:ln w="41275">
            <a:solidFill>
              <a:schemeClr val="tx1"/>
            </a:solidFill>
            <a:prstDash val="solid"/>
            <a:headEnd type="none"/>
            <a:tailEnd type="triangle"/>
          </a:ln>
        </p:spPr>
        <p:txBody>
          <a:bodyPr/>
          <a:lstStyle/>
          <a:p>
            <a:endParaRPr lang="en-US" sz="1350"/>
          </a:p>
        </p:txBody>
      </p:sp>
      <p:pic>
        <p:nvPicPr>
          <p:cNvPr id="23" name="Picture 22">
            <a:extLst>
              <a:ext uri="{FF2B5EF4-FFF2-40B4-BE49-F238E27FC236}">
                <a16:creationId xmlns:a16="http://schemas.microsoft.com/office/drawing/2014/main" id="{E9372FB5-6CE9-E41B-CB38-630C3A6C5DCF}"/>
              </a:ext>
            </a:extLst>
          </p:cNvPr>
          <p:cNvPicPr>
            <a:picLocks noChangeAspect="1"/>
          </p:cNvPicPr>
          <p:nvPr/>
        </p:nvPicPr>
        <p:blipFill>
          <a:blip r:embed="rId7"/>
          <a:stretch>
            <a:fillRect/>
          </a:stretch>
        </p:blipFill>
        <p:spPr>
          <a:xfrm>
            <a:off x="6747809" y="3686571"/>
            <a:ext cx="809261" cy="809261"/>
          </a:xfrm>
          <a:prstGeom prst="rect">
            <a:avLst/>
          </a:prstGeom>
        </p:spPr>
      </p:pic>
      <p:sp>
        <p:nvSpPr>
          <p:cNvPr id="24" name="TextBox 23">
            <a:extLst>
              <a:ext uri="{FF2B5EF4-FFF2-40B4-BE49-F238E27FC236}">
                <a16:creationId xmlns:a16="http://schemas.microsoft.com/office/drawing/2014/main" id="{7B878016-8E5B-6E50-1EBC-A2AED4F69A4B}"/>
              </a:ext>
            </a:extLst>
          </p:cNvPr>
          <p:cNvSpPr txBox="1"/>
          <p:nvPr/>
        </p:nvSpPr>
        <p:spPr>
          <a:xfrm>
            <a:off x="6618772" y="5598321"/>
            <a:ext cx="2384572" cy="738664"/>
          </a:xfrm>
          <a:prstGeom prst="rect">
            <a:avLst/>
          </a:prstGeom>
          <a:noFill/>
        </p:spPr>
        <p:txBody>
          <a:bodyPr wrap="square" rtlCol="0">
            <a:spAutoFit/>
          </a:bodyPr>
          <a:lstStyle/>
          <a:p>
            <a:r>
              <a:rPr lang="en-US" sz="1400" b="1" dirty="0"/>
              <a:t>Downstream Use</a:t>
            </a:r>
          </a:p>
          <a:p>
            <a:r>
              <a:rPr lang="en-US" sz="1400" b="1" dirty="0"/>
              <a:t>By Other Researchers &amp; Research Software Engineers</a:t>
            </a:r>
          </a:p>
        </p:txBody>
      </p:sp>
      <p:pic>
        <p:nvPicPr>
          <p:cNvPr id="25" name="Picture 24">
            <a:extLst>
              <a:ext uri="{FF2B5EF4-FFF2-40B4-BE49-F238E27FC236}">
                <a16:creationId xmlns:a16="http://schemas.microsoft.com/office/drawing/2014/main" id="{ACF04ADD-293E-43BA-F91E-2382A0C35B26}"/>
              </a:ext>
            </a:extLst>
          </p:cNvPr>
          <p:cNvPicPr>
            <a:picLocks noChangeAspect="1"/>
          </p:cNvPicPr>
          <p:nvPr/>
        </p:nvPicPr>
        <p:blipFill>
          <a:blip r:embed="rId8"/>
          <a:stretch>
            <a:fillRect/>
          </a:stretch>
        </p:blipFill>
        <p:spPr>
          <a:xfrm>
            <a:off x="4136932" y="3760638"/>
            <a:ext cx="661125" cy="661125"/>
          </a:xfrm>
          <a:prstGeom prst="rect">
            <a:avLst/>
          </a:prstGeom>
        </p:spPr>
      </p:pic>
      <p:sp>
        <p:nvSpPr>
          <p:cNvPr id="26" name="TextBox 25">
            <a:extLst>
              <a:ext uri="{FF2B5EF4-FFF2-40B4-BE49-F238E27FC236}">
                <a16:creationId xmlns:a16="http://schemas.microsoft.com/office/drawing/2014/main" id="{BE5CE6A5-9EC6-B320-3EAC-4F322497BE21}"/>
              </a:ext>
            </a:extLst>
          </p:cNvPr>
          <p:cNvSpPr txBox="1"/>
          <p:nvPr/>
        </p:nvSpPr>
        <p:spPr>
          <a:xfrm>
            <a:off x="3395565" y="4606155"/>
            <a:ext cx="2143857" cy="307777"/>
          </a:xfrm>
          <a:prstGeom prst="rect">
            <a:avLst/>
          </a:prstGeom>
          <a:noFill/>
        </p:spPr>
        <p:txBody>
          <a:bodyPr wrap="none" rtlCol="0">
            <a:spAutoFit/>
          </a:bodyPr>
          <a:lstStyle/>
          <a:p>
            <a:r>
              <a:rPr lang="en-US" sz="1400" b="1" dirty="0"/>
              <a:t>Distribution Infrastructure</a:t>
            </a:r>
          </a:p>
        </p:txBody>
      </p:sp>
      <p:pic>
        <p:nvPicPr>
          <p:cNvPr id="27" name="Picture 26">
            <a:extLst>
              <a:ext uri="{FF2B5EF4-FFF2-40B4-BE49-F238E27FC236}">
                <a16:creationId xmlns:a16="http://schemas.microsoft.com/office/drawing/2014/main" id="{1EC4FE58-B3E8-04C1-FAC7-21EE50C20D21}"/>
              </a:ext>
            </a:extLst>
          </p:cNvPr>
          <p:cNvPicPr>
            <a:picLocks noChangeAspect="1"/>
          </p:cNvPicPr>
          <p:nvPr/>
        </p:nvPicPr>
        <p:blipFill>
          <a:blip r:embed="rId7"/>
          <a:stretch>
            <a:fillRect/>
          </a:stretch>
        </p:blipFill>
        <p:spPr>
          <a:xfrm>
            <a:off x="6721799" y="2637570"/>
            <a:ext cx="809261" cy="809261"/>
          </a:xfrm>
          <a:prstGeom prst="rect">
            <a:avLst/>
          </a:prstGeom>
        </p:spPr>
      </p:pic>
      <p:pic>
        <p:nvPicPr>
          <p:cNvPr id="28" name="Picture 27">
            <a:extLst>
              <a:ext uri="{FF2B5EF4-FFF2-40B4-BE49-F238E27FC236}">
                <a16:creationId xmlns:a16="http://schemas.microsoft.com/office/drawing/2014/main" id="{2AAD921B-DD4F-2AEB-50AD-C195A0BBFCD4}"/>
              </a:ext>
            </a:extLst>
          </p:cNvPr>
          <p:cNvPicPr>
            <a:picLocks noChangeAspect="1"/>
          </p:cNvPicPr>
          <p:nvPr/>
        </p:nvPicPr>
        <p:blipFill>
          <a:blip r:embed="rId7"/>
          <a:stretch>
            <a:fillRect/>
          </a:stretch>
        </p:blipFill>
        <p:spPr>
          <a:xfrm>
            <a:off x="6747809" y="4737363"/>
            <a:ext cx="809261" cy="809261"/>
          </a:xfrm>
          <a:prstGeom prst="rect">
            <a:avLst/>
          </a:prstGeom>
        </p:spPr>
      </p:pic>
      <p:sp>
        <p:nvSpPr>
          <p:cNvPr id="29" name="Shape 20">
            <a:extLst>
              <a:ext uri="{FF2B5EF4-FFF2-40B4-BE49-F238E27FC236}">
                <a16:creationId xmlns:a16="http://schemas.microsoft.com/office/drawing/2014/main" id="{24F9BF26-BE2C-F3CA-F154-503E0D35CF62}"/>
              </a:ext>
            </a:extLst>
          </p:cNvPr>
          <p:cNvSpPr/>
          <p:nvPr/>
        </p:nvSpPr>
        <p:spPr>
          <a:xfrm flipV="1">
            <a:off x="4880231" y="3308541"/>
            <a:ext cx="1719107" cy="582322"/>
          </a:xfrm>
          <a:prstGeom prst="line">
            <a:avLst/>
          </a:prstGeom>
          <a:noFill/>
          <a:ln w="41275">
            <a:solidFill>
              <a:schemeClr val="tx1"/>
            </a:solidFill>
            <a:prstDash val="solid"/>
            <a:headEnd type="none"/>
            <a:tailEnd type="triangle"/>
          </a:ln>
        </p:spPr>
        <p:txBody>
          <a:bodyPr/>
          <a:lstStyle/>
          <a:p>
            <a:endParaRPr lang="en-US" sz="1350"/>
          </a:p>
        </p:txBody>
      </p:sp>
      <p:sp>
        <p:nvSpPr>
          <p:cNvPr id="30" name="Shape 20">
            <a:extLst>
              <a:ext uri="{FF2B5EF4-FFF2-40B4-BE49-F238E27FC236}">
                <a16:creationId xmlns:a16="http://schemas.microsoft.com/office/drawing/2014/main" id="{EB035B21-80F9-D75B-1A18-E25E7A543554}"/>
              </a:ext>
            </a:extLst>
          </p:cNvPr>
          <p:cNvSpPr/>
          <p:nvPr/>
        </p:nvSpPr>
        <p:spPr>
          <a:xfrm flipV="1">
            <a:off x="4880232" y="4122464"/>
            <a:ext cx="1837485" cy="1433"/>
          </a:xfrm>
          <a:prstGeom prst="line">
            <a:avLst/>
          </a:prstGeom>
          <a:noFill/>
          <a:ln w="41275">
            <a:solidFill>
              <a:schemeClr val="tx1"/>
            </a:solidFill>
            <a:prstDash val="solid"/>
            <a:headEnd type="none"/>
            <a:tailEnd type="triangle"/>
          </a:ln>
        </p:spPr>
        <p:txBody>
          <a:bodyPr/>
          <a:lstStyle/>
          <a:p>
            <a:endParaRPr lang="en-US" sz="1350"/>
          </a:p>
        </p:txBody>
      </p:sp>
      <p:sp>
        <p:nvSpPr>
          <p:cNvPr id="31" name="Shape 20">
            <a:extLst>
              <a:ext uri="{FF2B5EF4-FFF2-40B4-BE49-F238E27FC236}">
                <a16:creationId xmlns:a16="http://schemas.microsoft.com/office/drawing/2014/main" id="{6EA79D51-5EE0-076D-42D4-095DC710B196}"/>
              </a:ext>
            </a:extLst>
          </p:cNvPr>
          <p:cNvSpPr/>
          <p:nvPr/>
        </p:nvSpPr>
        <p:spPr>
          <a:xfrm>
            <a:off x="4880230" y="4401608"/>
            <a:ext cx="1837485" cy="853814"/>
          </a:xfrm>
          <a:prstGeom prst="line">
            <a:avLst/>
          </a:prstGeom>
          <a:noFill/>
          <a:ln w="41275">
            <a:solidFill>
              <a:schemeClr val="tx1"/>
            </a:solidFill>
            <a:prstDash val="solid"/>
            <a:headEnd type="none"/>
            <a:tailEnd type="triangle"/>
          </a:ln>
        </p:spPr>
        <p:txBody>
          <a:bodyPr/>
          <a:lstStyle/>
          <a:p>
            <a:endParaRPr lang="en-US" sz="1350"/>
          </a:p>
        </p:txBody>
      </p:sp>
      <p:cxnSp>
        <p:nvCxnSpPr>
          <p:cNvPr id="35" name="Straight Connector 34">
            <a:extLst>
              <a:ext uri="{FF2B5EF4-FFF2-40B4-BE49-F238E27FC236}">
                <a16:creationId xmlns:a16="http://schemas.microsoft.com/office/drawing/2014/main" id="{2EFBC68A-EE5A-1F1B-15D2-BAE8784DE94B}"/>
              </a:ext>
            </a:extLst>
          </p:cNvPr>
          <p:cNvCxnSpPr>
            <a:cxnSpLocks/>
          </p:cNvCxnSpPr>
          <p:nvPr/>
        </p:nvCxnSpPr>
        <p:spPr>
          <a:xfrm>
            <a:off x="7745595" y="3124195"/>
            <a:ext cx="1282969" cy="0"/>
          </a:xfrm>
          <a:prstGeom prst="line">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627416D-626E-E5E5-7FAB-B36606D3C96D}"/>
              </a:ext>
            </a:extLst>
          </p:cNvPr>
          <p:cNvCxnSpPr>
            <a:cxnSpLocks/>
          </p:cNvCxnSpPr>
          <p:nvPr/>
        </p:nvCxnSpPr>
        <p:spPr>
          <a:xfrm>
            <a:off x="7720375" y="4232890"/>
            <a:ext cx="1282969" cy="0"/>
          </a:xfrm>
          <a:prstGeom prst="line">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EFCDF24-3D09-C990-E3E3-7967CAB5511D}"/>
              </a:ext>
            </a:extLst>
          </p:cNvPr>
          <p:cNvCxnSpPr>
            <a:cxnSpLocks/>
          </p:cNvCxnSpPr>
          <p:nvPr/>
        </p:nvCxnSpPr>
        <p:spPr>
          <a:xfrm>
            <a:off x="7720375" y="5303041"/>
            <a:ext cx="1282969" cy="0"/>
          </a:xfrm>
          <a:prstGeom prst="line">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4007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F6C08-2E7A-9982-EA8E-99E47020A05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853FDD-A9F3-1585-1D77-65F9C52E2D46}"/>
              </a:ext>
            </a:extLst>
          </p:cNvPr>
          <p:cNvSpPr>
            <a:spLocks noGrp="1"/>
          </p:cNvSpPr>
          <p:nvPr>
            <p:ph type="title"/>
          </p:nvPr>
        </p:nvSpPr>
        <p:spPr>
          <a:xfrm>
            <a:off x="-13028" y="81407"/>
            <a:ext cx="8557768" cy="638175"/>
          </a:xfrm>
        </p:spPr>
        <p:txBody>
          <a:bodyPr>
            <a:noAutofit/>
          </a:bodyPr>
          <a:lstStyle/>
          <a:p>
            <a:r>
              <a:rPr lang="en-US" sz="3200" b="1" dirty="0">
                <a:latin typeface="+mj-lt"/>
              </a:rPr>
              <a:t>The RSSC Security Challenge</a:t>
            </a:r>
          </a:p>
        </p:txBody>
      </p:sp>
      <p:sp>
        <p:nvSpPr>
          <p:cNvPr id="4" name="Slide Number Placeholder 3">
            <a:extLst>
              <a:ext uri="{FF2B5EF4-FFF2-40B4-BE49-F238E27FC236}">
                <a16:creationId xmlns:a16="http://schemas.microsoft.com/office/drawing/2014/main" id="{13A38EA9-333B-E09E-2E58-7E1719DE16F7}"/>
              </a:ext>
            </a:extLst>
          </p:cNvPr>
          <p:cNvSpPr>
            <a:spLocks noGrp="1"/>
          </p:cNvSpPr>
          <p:nvPr>
            <p:ph type="sldNum" sz="quarter" idx="12"/>
          </p:nvPr>
        </p:nvSpPr>
        <p:spPr/>
        <p:txBody>
          <a:bodyPr/>
          <a:lstStyle/>
          <a:p>
            <a:fld id="{8A7A6979-0714-4377-B894-6BE4C2D6E202}" type="slidenum">
              <a:rPr lang="en-US" smtClean="0"/>
              <a:pPr/>
              <a:t>4</a:t>
            </a:fld>
            <a:endParaRPr lang="en-US" dirty="0"/>
          </a:p>
        </p:txBody>
      </p:sp>
      <p:sp>
        <p:nvSpPr>
          <p:cNvPr id="5" name="Text 29">
            <a:extLst>
              <a:ext uri="{FF2B5EF4-FFF2-40B4-BE49-F238E27FC236}">
                <a16:creationId xmlns:a16="http://schemas.microsoft.com/office/drawing/2014/main" id="{56457BA2-06B5-3689-699C-39D08430ADB2}"/>
              </a:ext>
            </a:extLst>
          </p:cNvPr>
          <p:cNvSpPr/>
          <p:nvPr/>
        </p:nvSpPr>
        <p:spPr>
          <a:xfrm>
            <a:off x="96252" y="916807"/>
            <a:ext cx="8951495" cy="1383866"/>
          </a:xfrm>
          <a:prstGeom prst="rect">
            <a:avLst/>
          </a:prstGeom>
          <a:solidFill>
            <a:srgbClr val="D4F3F3"/>
          </a:solidFill>
          <a:ln/>
        </p:spPr>
        <p:txBody>
          <a:bodyPr wrap="square" lIns="0" tIns="0" rIns="0" bIns="0" rtlCol="0" anchor="ctr"/>
          <a:lstStyle/>
          <a:p>
            <a:pPr algn="ctr"/>
            <a:r>
              <a:rPr lang="en-US" sz="2000" b="1" dirty="0">
                <a:ea typeface="Aptos" pitchFamily="34" charset="-122"/>
                <a:cs typeface="Aptos" pitchFamily="34" charset="-120"/>
              </a:rPr>
              <a:t>**</a:t>
            </a:r>
            <a:r>
              <a:rPr lang="en-US" sz="2000" b="1" i="1" dirty="0">
                <a:ea typeface="Aptos" pitchFamily="34" charset="-122"/>
                <a:cs typeface="Aptos" pitchFamily="34" charset="-120"/>
              </a:rPr>
              <a:t> If something upstream is compromised, a computing infrastructure,  a dependency, a release process, or an account that risk can propagate downstream into research workflows and outputs. </a:t>
            </a:r>
            <a:r>
              <a:rPr lang="en-US" sz="2000" b="1" dirty="0">
                <a:ea typeface="Aptos" pitchFamily="34" charset="-122"/>
                <a:cs typeface="Aptos" pitchFamily="34" charset="-120"/>
              </a:rPr>
              <a:t>**</a:t>
            </a:r>
            <a:endParaRPr lang="en-US" sz="2000" b="1" dirty="0"/>
          </a:p>
        </p:txBody>
      </p:sp>
      <p:sp>
        <p:nvSpPr>
          <p:cNvPr id="7" name="TextBox 6">
            <a:extLst>
              <a:ext uri="{FF2B5EF4-FFF2-40B4-BE49-F238E27FC236}">
                <a16:creationId xmlns:a16="http://schemas.microsoft.com/office/drawing/2014/main" id="{CE0DE1EB-35BC-E9D4-EF3F-FD62DD0F8FA6}"/>
              </a:ext>
            </a:extLst>
          </p:cNvPr>
          <p:cNvSpPr txBox="1"/>
          <p:nvPr/>
        </p:nvSpPr>
        <p:spPr>
          <a:xfrm>
            <a:off x="555931" y="2974988"/>
            <a:ext cx="6425239" cy="707886"/>
          </a:xfrm>
          <a:prstGeom prst="rect">
            <a:avLst/>
          </a:prstGeom>
          <a:solidFill>
            <a:srgbClr val="F5C869"/>
          </a:solidFill>
        </p:spPr>
        <p:txBody>
          <a:bodyPr wrap="square" rtlCol="0">
            <a:spAutoFit/>
          </a:bodyPr>
          <a:lstStyle/>
          <a:p>
            <a:pPr algn="ctr"/>
            <a:r>
              <a:rPr lang="en-US" sz="2000" b="1" i="1" dirty="0"/>
              <a:t>Institutions are beginning to formalize research-computing security expectations.</a:t>
            </a:r>
          </a:p>
        </p:txBody>
      </p:sp>
      <p:sp>
        <p:nvSpPr>
          <p:cNvPr id="8" name="Shape 20">
            <a:extLst>
              <a:ext uri="{FF2B5EF4-FFF2-40B4-BE49-F238E27FC236}">
                <a16:creationId xmlns:a16="http://schemas.microsoft.com/office/drawing/2014/main" id="{3B6B45A1-888C-F029-116F-AD0EF7928F17}"/>
              </a:ext>
            </a:extLst>
          </p:cNvPr>
          <p:cNvSpPr/>
          <p:nvPr/>
        </p:nvSpPr>
        <p:spPr>
          <a:xfrm>
            <a:off x="4111840" y="3710450"/>
            <a:ext cx="10982" cy="591587"/>
          </a:xfrm>
          <a:prstGeom prst="line">
            <a:avLst/>
          </a:prstGeom>
          <a:noFill/>
          <a:ln w="76200">
            <a:solidFill>
              <a:schemeClr val="tx1"/>
            </a:solidFill>
            <a:prstDash val="solid"/>
            <a:headEnd type="none"/>
            <a:tailEnd type="triangle"/>
          </a:ln>
        </p:spPr>
        <p:txBody>
          <a:bodyPr/>
          <a:lstStyle/>
          <a:p>
            <a:endParaRPr lang="en-US" sz="1350"/>
          </a:p>
        </p:txBody>
      </p:sp>
      <p:pic>
        <p:nvPicPr>
          <p:cNvPr id="10" name="Picture 9" descr="A screenshot of a website&#10;&#10;AI-generated content may be incorrect.">
            <a:extLst>
              <a:ext uri="{FF2B5EF4-FFF2-40B4-BE49-F238E27FC236}">
                <a16:creationId xmlns:a16="http://schemas.microsoft.com/office/drawing/2014/main" id="{B9F70F67-2A51-454C-7E0F-1DD02689D93E}"/>
              </a:ext>
            </a:extLst>
          </p:cNvPr>
          <p:cNvPicPr>
            <a:picLocks noChangeAspect="1"/>
          </p:cNvPicPr>
          <p:nvPr/>
        </p:nvPicPr>
        <p:blipFill>
          <a:blip r:embed="rId3"/>
          <a:stretch>
            <a:fillRect/>
          </a:stretch>
        </p:blipFill>
        <p:spPr>
          <a:xfrm>
            <a:off x="2431553" y="4357189"/>
            <a:ext cx="5930307" cy="2100317"/>
          </a:xfrm>
          <a:custGeom>
            <a:avLst/>
            <a:gdLst>
              <a:gd name="csX0" fmla="*/ 0 w 5930307"/>
              <a:gd name="csY0" fmla="*/ 0 h 2100317"/>
              <a:gd name="csX1" fmla="*/ 711637 w 5930307"/>
              <a:gd name="csY1" fmla="*/ 0 h 2100317"/>
              <a:gd name="csX2" fmla="*/ 1423274 w 5930307"/>
              <a:gd name="csY2" fmla="*/ 0 h 2100317"/>
              <a:gd name="csX3" fmla="*/ 2016304 w 5930307"/>
              <a:gd name="csY3" fmla="*/ 0 h 2100317"/>
              <a:gd name="csX4" fmla="*/ 2668638 w 5930307"/>
              <a:gd name="csY4" fmla="*/ 0 h 2100317"/>
              <a:gd name="csX5" fmla="*/ 3202366 w 5930307"/>
              <a:gd name="csY5" fmla="*/ 0 h 2100317"/>
              <a:gd name="csX6" fmla="*/ 3795396 w 5930307"/>
              <a:gd name="csY6" fmla="*/ 0 h 2100317"/>
              <a:gd name="csX7" fmla="*/ 4507033 w 5930307"/>
              <a:gd name="csY7" fmla="*/ 0 h 2100317"/>
              <a:gd name="csX8" fmla="*/ 4981458 w 5930307"/>
              <a:gd name="csY8" fmla="*/ 0 h 2100317"/>
              <a:gd name="csX9" fmla="*/ 5930307 w 5930307"/>
              <a:gd name="csY9" fmla="*/ 0 h 2100317"/>
              <a:gd name="csX10" fmla="*/ 5930307 w 5930307"/>
              <a:gd name="csY10" fmla="*/ 483073 h 2100317"/>
              <a:gd name="csX11" fmla="*/ 5930307 w 5930307"/>
              <a:gd name="csY11" fmla="*/ 987149 h 2100317"/>
              <a:gd name="csX12" fmla="*/ 5930307 w 5930307"/>
              <a:gd name="csY12" fmla="*/ 1512228 h 2100317"/>
              <a:gd name="csX13" fmla="*/ 5930307 w 5930307"/>
              <a:gd name="csY13" fmla="*/ 2100317 h 2100317"/>
              <a:gd name="csX14" fmla="*/ 5218670 w 5930307"/>
              <a:gd name="csY14" fmla="*/ 2100317 h 2100317"/>
              <a:gd name="csX15" fmla="*/ 4625639 w 5930307"/>
              <a:gd name="csY15" fmla="*/ 2100317 h 2100317"/>
              <a:gd name="csX16" fmla="*/ 4032609 w 5930307"/>
              <a:gd name="csY16" fmla="*/ 2100317 h 2100317"/>
              <a:gd name="csX17" fmla="*/ 3439578 w 5930307"/>
              <a:gd name="csY17" fmla="*/ 2100317 h 2100317"/>
              <a:gd name="csX18" fmla="*/ 2846547 w 5930307"/>
              <a:gd name="csY18" fmla="*/ 2100317 h 2100317"/>
              <a:gd name="csX19" fmla="*/ 2312820 w 5930307"/>
              <a:gd name="csY19" fmla="*/ 2100317 h 2100317"/>
              <a:gd name="csX20" fmla="*/ 1660486 w 5930307"/>
              <a:gd name="csY20" fmla="*/ 2100317 h 2100317"/>
              <a:gd name="csX21" fmla="*/ 1067455 w 5930307"/>
              <a:gd name="csY21" fmla="*/ 2100317 h 2100317"/>
              <a:gd name="csX22" fmla="*/ 0 w 5930307"/>
              <a:gd name="csY22" fmla="*/ 2100317 h 2100317"/>
              <a:gd name="csX23" fmla="*/ 0 w 5930307"/>
              <a:gd name="csY23" fmla="*/ 1533231 h 2100317"/>
              <a:gd name="csX24" fmla="*/ 0 w 5930307"/>
              <a:gd name="csY24" fmla="*/ 966146 h 2100317"/>
              <a:gd name="csX25" fmla="*/ 0 w 5930307"/>
              <a:gd name="csY25" fmla="*/ 0 h 2100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5930307" h="2100317" fill="none" extrusionOk="0">
                <a:moveTo>
                  <a:pt x="0" y="0"/>
                </a:moveTo>
                <a:cubicBezTo>
                  <a:pt x="153382" y="-40617"/>
                  <a:pt x="536157" y="49663"/>
                  <a:pt x="711637" y="0"/>
                </a:cubicBezTo>
                <a:cubicBezTo>
                  <a:pt x="887117" y="-49663"/>
                  <a:pt x="1161969" y="70255"/>
                  <a:pt x="1423274" y="0"/>
                </a:cubicBezTo>
                <a:cubicBezTo>
                  <a:pt x="1684579" y="-70255"/>
                  <a:pt x="1795647" y="66734"/>
                  <a:pt x="2016304" y="0"/>
                </a:cubicBezTo>
                <a:cubicBezTo>
                  <a:pt x="2236961" y="-66734"/>
                  <a:pt x="2431931" y="66458"/>
                  <a:pt x="2668638" y="0"/>
                </a:cubicBezTo>
                <a:cubicBezTo>
                  <a:pt x="2905345" y="-66458"/>
                  <a:pt x="3059304" y="49091"/>
                  <a:pt x="3202366" y="0"/>
                </a:cubicBezTo>
                <a:cubicBezTo>
                  <a:pt x="3345428" y="-49091"/>
                  <a:pt x="3646016" y="2973"/>
                  <a:pt x="3795396" y="0"/>
                </a:cubicBezTo>
                <a:cubicBezTo>
                  <a:pt x="3944776" y="-2973"/>
                  <a:pt x="4316381" y="31063"/>
                  <a:pt x="4507033" y="0"/>
                </a:cubicBezTo>
                <a:cubicBezTo>
                  <a:pt x="4697685" y="-31063"/>
                  <a:pt x="4877743" y="10471"/>
                  <a:pt x="4981458" y="0"/>
                </a:cubicBezTo>
                <a:cubicBezTo>
                  <a:pt x="5085174" y="-10471"/>
                  <a:pt x="5662216" y="84080"/>
                  <a:pt x="5930307" y="0"/>
                </a:cubicBezTo>
                <a:cubicBezTo>
                  <a:pt x="5934704" y="97030"/>
                  <a:pt x="5884316" y="328876"/>
                  <a:pt x="5930307" y="483073"/>
                </a:cubicBezTo>
                <a:cubicBezTo>
                  <a:pt x="5976298" y="637270"/>
                  <a:pt x="5909381" y="866604"/>
                  <a:pt x="5930307" y="987149"/>
                </a:cubicBezTo>
                <a:cubicBezTo>
                  <a:pt x="5951233" y="1107694"/>
                  <a:pt x="5903076" y="1313121"/>
                  <a:pt x="5930307" y="1512228"/>
                </a:cubicBezTo>
                <a:cubicBezTo>
                  <a:pt x="5957538" y="1711335"/>
                  <a:pt x="5891863" y="1927009"/>
                  <a:pt x="5930307" y="2100317"/>
                </a:cubicBezTo>
                <a:cubicBezTo>
                  <a:pt x="5632874" y="2172046"/>
                  <a:pt x="5546027" y="2026037"/>
                  <a:pt x="5218670" y="2100317"/>
                </a:cubicBezTo>
                <a:cubicBezTo>
                  <a:pt x="4891313" y="2174597"/>
                  <a:pt x="4888105" y="2095750"/>
                  <a:pt x="4625639" y="2100317"/>
                </a:cubicBezTo>
                <a:cubicBezTo>
                  <a:pt x="4363173" y="2104884"/>
                  <a:pt x="4151854" y="2093782"/>
                  <a:pt x="4032609" y="2100317"/>
                </a:cubicBezTo>
                <a:cubicBezTo>
                  <a:pt x="3913364" y="2106852"/>
                  <a:pt x="3723518" y="2041846"/>
                  <a:pt x="3439578" y="2100317"/>
                </a:cubicBezTo>
                <a:cubicBezTo>
                  <a:pt x="3155638" y="2158788"/>
                  <a:pt x="3077592" y="2045126"/>
                  <a:pt x="2846547" y="2100317"/>
                </a:cubicBezTo>
                <a:cubicBezTo>
                  <a:pt x="2615502" y="2155508"/>
                  <a:pt x="2447547" y="2073601"/>
                  <a:pt x="2312820" y="2100317"/>
                </a:cubicBezTo>
                <a:cubicBezTo>
                  <a:pt x="2178093" y="2127033"/>
                  <a:pt x="1903624" y="2029530"/>
                  <a:pt x="1660486" y="2100317"/>
                </a:cubicBezTo>
                <a:cubicBezTo>
                  <a:pt x="1417348" y="2171104"/>
                  <a:pt x="1201478" y="2047012"/>
                  <a:pt x="1067455" y="2100317"/>
                </a:cubicBezTo>
                <a:cubicBezTo>
                  <a:pt x="933432" y="2153622"/>
                  <a:pt x="386598" y="2010205"/>
                  <a:pt x="0" y="2100317"/>
                </a:cubicBezTo>
                <a:cubicBezTo>
                  <a:pt x="-45002" y="1934061"/>
                  <a:pt x="41146" y="1719646"/>
                  <a:pt x="0" y="1533231"/>
                </a:cubicBezTo>
                <a:cubicBezTo>
                  <a:pt x="-41146" y="1346816"/>
                  <a:pt x="47479" y="1218137"/>
                  <a:pt x="0" y="966146"/>
                </a:cubicBezTo>
                <a:cubicBezTo>
                  <a:pt x="-47479" y="714156"/>
                  <a:pt x="75752" y="220795"/>
                  <a:pt x="0" y="0"/>
                </a:cubicBezTo>
                <a:close/>
              </a:path>
              <a:path w="5930307" h="2100317" stroke="0" extrusionOk="0">
                <a:moveTo>
                  <a:pt x="0" y="0"/>
                </a:moveTo>
                <a:cubicBezTo>
                  <a:pt x="205026" y="-48403"/>
                  <a:pt x="286100" y="5484"/>
                  <a:pt x="533728" y="0"/>
                </a:cubicBezTo>
                <a:cubicBezTo>
                  <a:pt x="781356" y="-5484"/>
                  <a:pt x="747147" y="35396"/>
                  <a:pt x="948849" y="0"/>
                </a:cubicBezTo>
                <a:cubicBezTo>
                  <a:pt x="1150551" y="-35396"/>
                  <a:pt x="1495203" y="24949"/>
                  <a:pt x="1660486" y="0"/>
                </a:cubicBezTo>
                <a:cubicBezTo>
                  <a:pt x="1825769" y="-24949"/>
                  <a:pt x="1979811" y="57951"/>
                  <a:pt x="2194214" y="0"/>
                </a:cubicBezTo>
                <a:cubicBezTo>
                  <a:pt x="2408617" y="-57951"/>
                  <a:pt x="2598978" y="6249"/>
                  <a:pt x="2727941" y="0"/>
                </a:cubicBezTo>
                <a:cubicBezTo>
                  <a:pt x="2856904" y="-6249"/>
                  <a:pt x="3088361" y="79831"/>
                  <a:pt x="3439578" y="0"/>
                </a:cubicBezTo>
                <a:cubicBezTo>
                  <a:pt x="3790795" y="-79831"/>
                  <a:pt x="3679121" y="6513"/>
                  <a:pt x="3914003" y="0"/>
                </a:cubicBezTo>
                <a:cubicBezTo>
                  <a:pt x="4148886" y="-6513"/>
                  <a:pt x="4328253" y="45435"/>
                  <a:pt x="4625639" y="0"/>
                </a:cubicBezTo>
                <a:cubicBezTo>
                  <a:pt x="4923025" y="-45435"/>
                  <a:pt x="4988682" y="11135"/>
                  <a:pt x="5337276" y="0"/>
                </a:cubicBezTo>
                <a:cubicBezTo>
                  <a:pt x="5685870" y="-11135"/>
                  <a:pt x="5723875" y="22950"/>
                  <a:pt x="5930307" y="0"/>
                </a:cubicBezTo>
                <a:cubicBezTo>
                  <a:pt x="5954632" y="247047"/>
                  <a:pt x="5877196" y="385949"/>
                  <a:pt x="5930307" y="567086"/>
                </a:cubicBezTo>
                <a:cubicBezTo>
                  <a:pt x="5983418" y="748223"/>
                  <a:pt x="5923034" y="889612"/>
                  <a:pt x="5930307" y="1113168"/>
                </a:cubicBezTo>
                <a:cubicBezTo>
                  <a:pt x="5937580" y="1336724"/>
                  <a:pt x="5922221" y="1462615"/>
                  <a:pt x="5930307" y="1575238"/>
                </a:cubicBezTo>
                <a:cubicBezTo>
                  <a:pt x="5938393" y="1687861"/>
                  <a:pt x="5906389" y="1989512"/>
                  <a:pt x="5930307" y="2100317"/>
                </a:cubicBezTo>
                <a:cubicBezTo>
                  <a:pt x="5659337" y="2170878"/>
                  <a:pt x="5477744" y="2074525"/>
                  <a:pt x="5337276" y="2100317"/>
                </a:cubicBezTo>
                <a:cubicBezTo>
                  <a:pt x="5196808" y="2126109"/>
                  <a:pt x="5016351" y="2042833"/>
                  <a:pt x="4744246" y="2100317"/>
                </a:cubicBezTo>
                <a:cubicBezTo>
                  <a:pt x="4472141" y="2157801"/>
                  <a:pt x="4243871" y="2078940"/>
                  <a:pt x="4032609" y="2100317"/>
                </a:cubicBezTo>
                <a:cubicBezTo>
                  <a:pt x="3821347" y="2121694"/>
                  <a:pt x="3696571" y="2036212"/>
                  <a:pt x="3439578" y="2100317"/>
                </a:cubicBezTo>
                <a:cubicBezTo>
                  <a:pt x="3182585" y="2164422"/>
                  <a:pt x="3136164" y="2053786"/>
                  <a:pt x="3024457" y="2100317"/>
                </a:cubicBezTo>
                <a:cubicBezTo>
                  <a:pt x="2912750" y="2146848"/>
                  <a:pt x="2764928" y="2046904"/>
                  <a:pt x="2550032" y="2100317"/>
                </a:cubicBezTo>
                <a:cubicBezTo>
                  <a:pt x="2335137" y="2153730"/>
                  <a:pt x="2017220" y="2087736"/>
                  <a:pt x="1838395" y="2100317"/>
                </a:cubicBezTo>
                <a:cubicBezTo>
                  <a:pt x="1659570" y="2112898"/>
                  <a:pt x="1516245" y="2050719"/>
                  <a:pt x="1245364" y="2100317"/>
                </a:cubicBezTo>
                <a:cubicBezTo>
                  <a:pt x="974483" y="2149915"/>
                  <a:pt x="895095" y="2079332"/>
                  <a:pt x="770940" y="2100317"/>
                </a:cubicBezTo>
                <a:cubicBezTo>
                  <a:pt x="646785" y="2121302"/>
                  <a:pt x="289692" y="2058310"/>
                  <a:pt x="0" y="2100317"/>
                </a:cubicBezTo>
                <a:cubicBezTo>
                  <a:pt x="-22964" y="1932392"/>
                  <a:pt x="19115" y="1860682"/>
                  <a:pt x="0" y="1638247"/>
                </a:cubicBezTo>
                <a:cubicBezTo>
                  <a:pt x="-19115" y="1415812"/>
                  <a:pt x="53154" y="1334802"/>
                  <a:pt x="0" y="1176178"/>
                </a:cubicBezTo>
                <a:cubicBezTo>
                  <a:pt x="-53154" y="1017554"/>
                  <a:pt x="32816" y="866645"/>
                  <a:pt x="0" y="630095"/>
                </a:cubicBezTo>
                <a:cubicBezTo>
                  <a:pt x="-32816" y="393545"/>
                  <a:pt x="56047" y="244404"/>
                  <a:pt x="0" y="0"/>
                </a:cubicBezTo>
                <a:close/>
              </a:path>
            </a:pathLst>
          </a:custGeom>
          <a:solidFill>
            <a:srgbClr val="FF0000"/>
          </a:solidFill>
          <a:ln w="38100">
            <a:solidFill>
              <a:srgbClr val="C0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1058442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25E6A-9024-6803-111A-C7EA70BE4F2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AFED3F7-6213-34D5-2CF7-4F6BCBA2FD16}"/>
              </a:ext>
            </a:extLst>
          </p:cNvPr>
          <p:cNvSpPr>
            <a:spLocks noGrp="1"/>
          </p:cNvSpPr>
          <p:nvPr>
            <p:ph idx="1"/>
          </p:nvPr>
        </p:nvSpPr>
        <p:spPr>
          <a:xfrm>
            <a:off x="4109361" y="1656827"/>
            <a:ext cx="4913082" cy="4615612"/>
          </a:xfrm>
        </p:spPr>
        <p:txBody>
          <a:bodyPr>
            <a:normAutofit/>
          </a:bodyPr>
          <a:lstStyle/>
          <a:p>
            <a:pPr>
              <a:buNone/>
            </a:pPr>
            <a:endParaRPr lang="en-US" sz="1800" dirty="0"/>
          </a:p>
          <a:p>
            <a:pPr lvl="0">
              <a:buFont typeface="Arial"/>
              <a:buChar char="•"/>
            </a:pPr>
            <a:r>
              <a:rPr lang="en-US" sz="1800" b="1" dirty="0">
                <a:solidFill>
                  <a:srgbClr val="8E6F3E"/>
                </a:solidFill>
              </a:rPr>
              <a:t>Differing Populations </a:t>
            </a:r>
            <a:r>
              <a:rPr lang="en-US" sz="1800" dirty="0"/>
              <a:t>– scope boundaries, units of analysis, inclusion heuristics</a:t>
            </a:r>
          </a:p>
          <a:p>
            <a:pPr lvl="0">
              <a:buFont typeface="Arial"/>
              <a:buChar char="•"/>
            </a:pPr>
            <a:endParaRPr lang="en-US" sz="1800" b="1" dirty="0">
              <a:solidFill>
                <a:srgbClr val="8E6F3E"/>
              </a:solidFill>
            </a:endParaRPr>
          </a:p>
          <a:p>
            <a:pPr marL="228600" lvl="0" indent="-228600">
              <a:buFont typeface="Arial"/>
              <a:buChar char="•"/>
            </a:pPr>
            <a:r>
              <a:rPr lang="en-US" sz="1800" b="1" dirty="0">
                <a:solidFill>
                  <a:srgbClr val="8E6F3E"/>
                </a:solidFill>
              </a:rPr>
              <a:t>Inconsistent definitions</a:t>
            </a:r>
            <a:r>
              <a:rPr lang="en-US" sz="1800" dirty="0"/>
              <a:t> – publication linkage, funding, text classification</a:t>
            </a:r>
          </a:p>
          <a:p>
            <a:pPr>
              <a:buNone/>
            </a:pPr>
            <a:endParaRPr lang="en-US" sz="1800" dirty="0"/>
          </a:p>
          <a:p>
            <a:pPr marL="228600" lvl="0" indent="-228600">
              <a:buFont typeface="Arial"/>
              <a:buChar char="•"/>
            </a:pPr>
            <a:r>
              <a:rPr lang="en-US" sz="1800" b="1" dirty="0">
                <a:solidFill>
                  <a:srgbClr val="8E6F3E"/>
                </a:solidFill>
              </a:rPr>
              <a:t>Non-comparable conclusions</a:t>
            </a:r>
            <a:r>
              <a:rPr lang="en-US" sz="1800" dirty="0"/>
              <a:t> – different populations, same label</a:t>
            </a:r>
          </a:p>
          <a:p>
            <a:pPr>
              <a:buNone/>
            </a:pPr>
            <a:endParaRPr lang="en-US" sz="1800" dirty="0"/>
          </a:p>
          <a:p>
            <a:pPr marL="0" indent="0">
              <a:buNone/>
            </a:pPr>
            <a:r>
              <a:rPr lang="en-US" sz="1800" b="1" u="sng" dirty="0">
                <a:solidFill>
                  <a:srgbClr val="555960"/>
                </a:solidFill>
              </a:rPr>
              <a:t>→ Policy guidance &amp; Security efforts may target only narrow slices of the ecosystem</a:t>
            </a:r>
          </a:p>
        </p:txBody>
      </p:sp>
      <p:sp>
        <p:nvSpPr>
          <p:cNvPr id="3" name="Title 2">
            <a:extLst>
              <a:ext uri="{FF2B5EF4-FFF2-40B4-BE49-F238E27FC236}">
                <a16:creationId xmlns:a16="http://schemas.microsoft.com/office/drawing/2014/main" id="{F71CA4FD-F89A-7B83-650C-4A0342D6E376}"/>
              </a:ext>
            </a:extLst>
          </p:cNvPr>
          <p:cNvSpPr>
            <a:spLocks noGrp="1"/>
          </p:cNvSpPr>
          <p:nvPr>
            <p:ph type="title"/>
          </p:nvPr>
        </p:nvSpPr>
        <p:spPr>
          <a:xfrm>
            <a:off x="-13028" y="81407"/>
            <a:ext cx="8557768" cy="638175"/>
          </a:xfrm>
        </p:spPr>
        <p:txBody>
          <a:bodyPr>
            <a:noAutofit/>
          </a:bodyPr>
          <a:lstStyle/>
          <a:p>
            <a:r>
              <a:rPr lang="en-US" sz="3200" b="1" dirty="0">
                <a:latin typeface="+mj-lt"/>
              </a:rPr>
              <a:t>The RSSC — Definitional Challenge</a:t>
            </a:r>
          </a:p>
        </p:txBody>
      </p:sp>
      <p:sp>
        <p:nvSpPr>
          <p:cNvPr id="4" name="Slide Number Placeholder 3">
            <a:extLst>
              <a:ext uri="{FF2B5EF4-FFF2-40B4-BE49-F238E27FC236}">
                <a16:creationId xmlns:a16="http://schemas.microsoft.com/office/drawing/2014/main" id="{2062AD93-1191-AFD7-5141-2335A491DA60}"/>
              </a:ext>
            </a:extLst>
          </p:cNvPr>
          <p:cNvSpPr>
            <a:spLocks noGrp="1"/>
          </p:cNvSpPr>
          <p:nvPr>
            <p:ph type="sldNum" sz="quarter" idx="12"/>
          </p:nvPr>
        </p:nvSpPr>
        <p:spPr/>
        <p:txBody>
          <a:bodyPr/>
          <a:lstStyle/>
          <a:p>
            <a:fld id="{8A7A6979-0714-4377-B894-6BE4C2D6E202}" type="slidenum">
              <a:rPr lang="en-US" smtClean="0"/>
              <a:pPr/>
              <a:t>5</a:t>
            </a:fld>
            <a:endParaRPr lang="en-US" dirty="0"/>
          </a:p>
        </p:txBody>
      </p:sp>
      <p:sp>
        <p:nvSpPr>
          <p:cNvPr id="50" name="RS Universe">
            <a:extLst>
              <a:ext uri="{FF2B5EF4-FFF2-40B4-BE49-F238E27FC236}">
                <a16:creationId xmlns:a16="http://schemas.microsoft.com/office/drawing/2014/main" id="{486A6F03-6825-560B-1039-A7ECBB9C305A}"/>
              </a:ext>
            </a:extLst>
          </p:cNvPr>
          <p:cNvSpPr/>
          <p:nvPr/>
        </p:nvSpPr>
        <p:spPr>
          <a:xfrm>
            <a:off x="50796" y="1685717"/>
            <a:ext cx="3987804" cy="3527967"/>
          </a:xfrm>
          <a:prstGeom prst="roundRect">
            <a:avLst>
              <a:gd name="adj" fmla="val 8000"/>
            </a:avLst>
          </a:prstGeom>
          <a:solidFill>
            <a:srgbClr val="F5F2ED"/>
          </a:solidFill>
          <a:ln w="41275">
            <a:solidFill>
              <a:srgbClr val="555960"/>
            </a:solidFill>
            <a:prstDash val="dash"/>
          </a:ln>
        </p:spPr>
        <p:txBody>
          <a:bodyPr lIns="72000" tIns="36000" rIns="72000" bIns="36000" anchor="t"/>
          <a:lstStyle/>
          <a:p>
            <a:pPr algn="ctr">
              <a:buNone/>
            </a:pPr>
            <a:r>
              <a:rPr lang="en-US" b="1" i="1" dirty="0">
                <a:solidFill>
                  <a:srgbClr val="555960"/>
                </a:solidFill>
              </a:rPr>
              <a:t>All Research Software</a:t>
            </a:r>
          </a:p>
        </p:txBody>
      </p:sp>
      <p:sp>
        <p:nvSpPr>
          <p:cNvPr id="51" name="Study A">
            <a:extLst>
              <a:ext uri="{FF2B5EF4-FFF2-40B4-BE49-F238E27FC236}">
                <a16:creationId xmlns:a16="http://schemas.microsoft.com/office/drawing/2014/main" id="{E80BCB44-50DD-E70A-FA47-82CE4D58C64E}"/>
              </a:ext>
            </a:extLst>
          </p:cNvPr>
          <p:cNvSpPr/>
          <p:nvPr/>
        </p:nvSpPr>
        <p:spPr>
          <a:xfrm>
            <a:off x="121557" y="2310608"/>
            <a:ext cx="1467756" cy="1199782"/>
          </a:xfrm>
          <a:prstGeom prst="ellipse">
            <a:avLst/>
          </a:prstGeom>
          <a:solidFill>
            <a:srgbClr val="EEBBAB"/>
          </a:solidFill>
          <a:ln w="19050">
            <a:solidFill>
              <a:schemeClr val="tx1"/>
            </a:solidFill>
          </a:ln>
        </p:spPr>
        <p:txBody>
          <a:bodyPr lIns="18000" tIns="18000" rIns="18000" bIns="18000" anchor="ctr"/>
          <a:lstStyle/>
          <a:p>
            <a:pPr algn="ctr">
              <a:buNone/>
            </a:pPr>
            <a:r>
              <a:rPr lang="en-US" b="1" dirty="0">
                <a:solidFill>
                  <a:schemeClr val="bg1"/>
                </a:solidFill>
              </a:rPr>
              <a:t>Study A</a:t>
            </a:r>
          </a:p>
          <a:p>
            <a:pPr algn="ctr">
              <a:buNone/>
            </a:pPr>
            <a:r>
              <a:rPr lang="en-US" sz="1400" i="1" dirty="0">
                <a:solidFill>
                  <a:schemeClr val="bg1"/>
                </a:solidFill>
              </a:rPr>
              <a:t>publication</a:t>
            </a:r>
          </a:p>
        </p:txBody>
      </p:sp>
      <p:sp>
        <p:nvSpPr>
          <p:cNvPr id="52" name="Study B">
            <a:extLst>
              <a:ext uri="{FF2B5EF4-FFF2-40B4-BE49-F238E27FC236}">
                <a16:creationId xmlns:a16="http://schemas.microsoft.com/office/drawing/2014/main" id="{E1A53B36-CEC8-3930-7DD9-66D73222CDEF}"/>
              </a:ext>
            </a:extLst>
          </p:cNvPr>
          <p:cNvSpPr/>
          <p:nvPr/>
        </p:nvSpPr>
        <p:spPr>
          <a:xfrm>
            <a:off x="1353455" y="2684890"/>
            <a:ext cx="1397000" cy="1016000"/>
          </a:xfrm>
          <a:prstGeom prst="ellipse">
            <a:avLst/>
          </a:prstGeom>
          <a:solidFill>
            <a:srgbClr val="C2EFBA">
              <a:alpha val="70000"/>
            </a:srgbClr>
          </a:solidFill>
          <a:ln w="19050">
            <a:solidFill>
              <a:schemeClr val="tx1"/>
            </a:solidFill>
          </a:ln>
        </p:spPr>
        <p:txBody>
          <a:bodyPr lIns="18000" tIns="18000" rIns="18000" bIns="18000" anchor="ctr"/>
          <a:lstStyle/>
          <a:p>
            <a:pPr algn="ctr">
              <a:buNone/>
            </a:pPr>
            <a:r>
              <a:rPr lang="en-US" b="1" dirty="0">
                <a:solidFill>
                  <a:schemeClr val="bg1"/>
                </a:solidFill>
              </a:rPr>
              <a:t>Study B</a:t>
            </a:r>
          </a:p>
          <a:p>
            <a:pPr algn="ctr">
              <a:buNone/>
            </a:pPr>
            <a:r>
              <a:rPr lang="en-US" sz="1400" i="1" dirty="0">
                <a:solidFill>
                  <a:schemeClr val="bg1"/>
                </a:solidFill>
              </a:rPr>
              <a:t>funding</a:t>
            </a:r>
          </a:p>
        </p:txBody>
      </p:sp>
      <p:sp>
        <p:nvSpPr>
          <p:cNvPr id="53" name="Study C">
            <a:extLst>
              <a:ext uri="{FF2B5EF4-FFF2-40B4-BE49-F238E27FC236}">
                <a16:creationId xmlns:a16="http://schemas.microsoft.com/office/drawing/2014/main" id="{CB194B74-20B3-7045-8369-B9ADC1F3CAAE}"/>
              </a:ext>
            </a:extLst>
          </p:cNvPr>
          <p:cNvSpPr/>
          <p:nvPr/>
        </p:nvSpPr>
        <p:spPr>
          <a:xfrm>
            <a:off x="2489196" y="2253094"/>
            <a:ext cx="1498600" cy="1259697"/>
          </a:xfrm>
          <a:prstGeom prst="ellipse">
            <a:avLst/>
          </a:prstGeom>
          <a:solidFill>
            <a:srgbClr val="AFD7ED">
              <a:alpha val="30000"/>
            </a:srgbClr>
          </a:solidFill>
          <a:ln w="19050">
            <a:solidFill>
              <a:schemeClr val="tx1"/>
            </a:solidFill>
          </a:ln>
        </p:spPr>
        <p:txBody>
          <a:bodyPr lIns="18000" tIns="18000" rIns="18000" bIns="18000" anchor="ctr"/>
          <a:lstStyle/>
          <a:p>
            <a:pPr algn="ctr">
              <a:buNone/>
            </a:pPr>
            <a:r>
              <a:rPr lang="en-US" b="1" dirty="0">
                <a:solidFill>
                  <a:srgbClr val="333333"/>
                </a:solidFill>
              </a:rPr>
              <a:t>Study C</a:t>
            </a:r>
          </a:p>
          <a:p>
            <a:pPr algn="ctr">
              <a:buNone/>
            </a:pPr>
            <a:r>
              <a:rPr lang="en-US" sz="1400" i="1" dirty="0">
                <a:solidFill>
                  <a:srgbClr val="333333"/>
                </a:solidFill>
              </a:rPr>
              <a:t>text classif.</a:t>
            </a:r>
          </a:p>
        </p:txBody>
      </p:sp>
      <p:sp>
        <p:nvSpPr>
          <p:cNvPr id="54" name="Arrow A">
            <a:extLst>
              <a:ext uri="{FF2B5EF4-FFF2-40B4-BE49-F238E27FC236}">
                <a16:creationId xmlns:a16="http://schemas.microsoft.com/office/drawing/2014/main" id="{159F3247-4368-8F42-4DD5-B3F938912761}"/>
              </a:ext>
            </a:extLst>
          </p:cNvPr>
          <p:cNvSpPr/>
          <p:nvPr/>
        </p:nvSpPr>
        <p:spPr>
          <a:xfrm>
            <a:off x="863596" y="3615383"/>
            <a:ext cx="2" cy="698501"/>
          </a:xfrm>
          <a:prstGeom prst="line">
            <a:avLst/>
          </a:prstGeom>
          <a:ln w="28575">
            <a:solidFill>
              <a:srgbClr val="555960"/>
            </a:solidFill>
            <a:tailEnd type="triangle" w="med" len="med"/>
          </a:ln>
        </p:spPr>
        <p:txBody>
          <a:bodyPr/>
          <a:lstStyle/>
          <a:p>
            <a:endParaRPr lang="en-US"/>
          </a:p>
        </p:txBody>
      </p:sp>
      <p:sp>
        <p:nvSpPr>
          <p:cNvPr id="55" name="Arrow B">
            <a:extLst>
              <a:ext uri="{FF2B5EF4-FFF2-40B4-BE49-F238E27FC236}">
                <a16:creationId xmlns:a16="http://schemas.microsoft.com/office/drawing/2014/main" id="{9B85F6BC-FC1F-0B32-3369-46AF4A7D96F4}"/>
              </a:ext>
            </a:extLst>
          </p:cNvPr>
          <p:cNvSpPr/>
          <p:nvPr/>
        </p:nvSpPr>
        <p:spPr>
          <a:xfrm>
            <a:off x="2093686" y="3858649"/>
            <a:ext cx="0" cy="440316"/>
          </a:xfrm>
          <a:prstGeom prst="line">
            <a:avLst/>
          </a:prstGeom>
          <a:ln w="31750">
            <a:solidFill>
              <a:srgbClr val="555960"/>
            </a:solidFill>
            <a:tailEnd type="triangle" w="med" len="med"/>
          </a:ln>
        </p:spPr>
        <p:txBody>
          <a:bodyPr/>
          <a:lstStyle/>
          <a:p>
            <a:endParaRPr lang="en-US"/>
          </a:p>
        </p:txBody>
      </p:sp>
      <p:sp>
        <p:nvSpPr>
          <p:cNvPr id="56" name="Arrow C">
            <a:extLst>
              <a:ext uri="{FF2B5EF4-FFF2-40B4-BE49-F238E27FC236}">
                <a16:creationId xmlns:a16="http://schemas.microsoft.com/office/drawing/2014/main" id="{8E0EED20-A6E6-1A8C-B808-6DE761E1837A}"/>
              </a:ext>
            </a:extLst>
          </p:cNvPr>
          <p:cNvSpPr/>
          <p:nvPr/>
        </p:nvSpPr>
        <p:spPr>
          <a:xfrm>
            <a:off x="3265708" y="3615383"/>
            <a:ext cx="2" cy="706538"/>
          </a:xfrm>
          <a:prstGeom prst="line">
            <a:avLst/>
          </a:prstGeom>
          <a:ln w="28575">
            <a:solidFill>
              <a:srgbClr val="555960"/>
            </a:solidFill>
            <a:tailEnd type="triangle" w="med" len="med"/>
          </a:ln>
        </p:spPr>
        <p:txBody>
          <a:bodyPr/>
          <a:lstStyle/>
          <a:p>
            <a:endParaRPr lang="en-US"/>
          </a:p>
        </p:txBody>
      </p:sp>
      <p:sp>
        <p:nvSpPr>
          <p:cNvPr id="60" name="Warning">
            <a:extLst>
              <a:ext uri="{FF2B5EF4-FFF2-40B4-BE49-F238E27FC236}">
                <a16:creationId xmlns:a16="http://schemas.microsoft.com/office/drawing/2014/main" id="{F92C2AB3-1A3E-70E4-F142-6A448B8B9AAB}"/>
              </a:ext>
            </a:extLst>
          </p:cNvPr>
          <p:cNvSpPr/>
          <p:nvPr/>
        </p:nvSpPr>
        <p:spPr>
          <a:xfrm>
            <a:off x="320218" y="4500319"/>
            <a:ext cx="3667578" cy="485160"/>
          </a:xfrm>
          <a:prstGeom prst="roundRect">
            <a:avLst>
              <a:gd name="adj" fmla="val 50000"/>
            </a:avLst>
          </a:prstGeom>
          <a:solidFill>
            <a:srgbClr val="8E6F3E"/>
          </a:solidFill>
          <a:ln>
            <a:noFill/>
          </a:ln>
        </p:spPr>
        <p:txBody>
          <a:bodyPr lIns="36000" tIns="0" rIns="36000" bIns="0" anchor="ctr"/>
          <a:lstStyle/>
          <a:p>
            <a:pPr algn="ctr">
              <a:buNone/>
            </a:pPr>
            <a:r>
              <a:rPr lang="en-US" sz="2000" b="1" dirty="0">
                <a:solidFill>
                  <a:srgbClr val="FFFFFF"/>
                </a:solidFill>
              </a:rPr>
              <a:t>⚠ Results are not comparable!</a:t>
            </a:r>
          </a:p>
        </p:txBody>
      </p:sp>
      <p:sp>
        <p:nvSpPr>
          <p:cNvPr id="5" name="TextBox 4">
            <a:extLst>
              <a:ext uri="{FF2B5EF4-FFF2-40B4-BE49-F238E27FC236}">
                <a16:creationId xmlns:a16="http://schemas.microsoft.com/office/drawing/2014/main" id="{AC453790-8735-8894-DD20-057CEE0E48AA}"/>
              </a:ext>
            </a:extLst>
          </p:cNvPr>
          <p:cNvSpPr txBox="1"/>
          <p:nvPr/>
        </p:nvSpPr>
        <p:spPr>
          <a:xfrm>
            <a:off x="342899" y="822174"/>
            <a:ext cx="8384721" cy="677108"/>
          </a:xfrm>
          <a:prstGeom prst="rect">
            <a:avLst/>
          </a:prstGeom>
          <a:solidFill>
            <a:schemeClr val="bg2">
              <a:lumMod val="40000"/>
              <a:lumOff val="60000"/>
            </a:schemeClr>
          </a:solidFill>
        </p:spPr>
        <p:txBody>
          <a:bodyPr wrap="square" rtlCol="0">
            <a:spAutoFit/>
          </a:bodyPr>
          <a:lstStyle/>
          <a:p>
            <a:r>
              <a:rPr lang="en-US" sz="2000" b="1" dirty="0">
                <a:ea typeface="Aptos" pitchFamily="34" charset="-122"/>
                <a:cs typeface="Aptos" pitchFamily="34" charset="-120"/>
              </a:rPr>
              <a:t>Current empirical studies often use different proxies for “research software.”</a:t>
            </a:r>
            <a:endParaRPr lang="en-US" sz="2000" b="1" dirty="0"/>
          </a:p>
          <a:p>
            <a:endParaRPr lang="en-US" dirty="0"/>
          </a:p>
        </p:txBody>
      </p:sp>
    </p:spTree>
    <p:extLst>
      <p:ext uri="{BB962C8B-B14F-4D97-AF65-F5344CB8AC3E}">
        <p14:creationId xmlns:p14="http://schemas.microsoft.com/office/powerpoint/2010/main" val="1155814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2DD684-F7DD-3302-6C0E-63F70DCD7361}"/>
              </a:ext>
            </a:extLst>
          </p:cNvPr>
          <p:cNvSpPr>
            <a:spLocks noGrp="1"/>
          </p:cNvSpPr>
          <p:nvPr>
            <p:ph type="title"/>
          </p:nvPr>
        </p:nvSpPr>
        <p:spPr>
          <a:xfrm>
            <a:off x="0" y="158559"/>
            <a:ext cx="8866852" cy="638175"/>
          </a:xfrm>
        </p:spPr>
        <p:txBody>
          <a:bodyPr>
            <a:noAutofit/>
          </a:bodyPr>
          <a:lstStyle/>
          <a:p>
            <a:r>
              <a:rPr lang="en-US" sz="3200" b="1" dirty="0">
                <a:latin typeface="+mj-lt"/>
              </a:rPr>
              <a:t>What We Built: An RSSC-Oriented Taxonomy</a:t>
            </a:r>
          </a:p>
        </p:txBody>
      </p:sp>
      <p:sp>
        <p:nvSpPr>
          <p:cNvPr id="4" name="Slide Number Placeholder 3">
            <a:extLst>
              <a:ext uri="{FF2B5EF4-FFF2-40B4-BE49-F238E27FC236}">
                <a16:creationId xmlns:a16="http://schemas.microsoft.com/office/drawing/2014/main" id="{D0FDCC0F-E99A-31A0-FEA1-7459F8546A30}"/>
              </a:ext>
            </a:extLst>
          </p:cNvPr>
          <p:cNvSpPr>
            <a:spLocks noGrp="1"/>
          </p:cNvSpPr>
          <p:nvPr>
            <p:ph type="sldNum" sz="quarter" idx="12"/>
          </p:nvPr>
        </p:nvSpPr>
        <p:spPr/>
        <p:txBody>
          <a:bodyPr/>
          <a:lstStyle/>
          <a:p>
            <a:fld id="{8A7A6979-0714-4377-B894-6BE4C2D6E202}" type="slidenum">
              <a:rPr lang="en-US" smtClean="0"/>
              <a:pPr/>
              <a:t>6</a:t>
            </a:fld>
            <a:endParaRPr lang="en-US" dirty="0"/>
          </a:p>
        </p:txBody>
      </p:sp>
      <p:sp>
        <p:nvSpPr>
          <p:cNvPr id="101" name="Header 0"/>
          <p:cNvSpPr/>
          <p:nvPr/>
        </p:nvSpPr>
        <p:spPr>
          <a:xfrm>
            <a:off x="130961" y="4773331"/>
            <a:ext cx="2344625" cy="588833"/>
          </a:xfrm>
          <a:prstGeom prst="roundRect">
            <a:avLst>
              <a:gd name="adj" fmla="val 8000"/>
            </a:avLst>
          </a:prstGeom>
          <a:solidFill>
            <a:srgbClr val="8E6F3E"/>
          </a:solidFill>
          <a:ln>
            <a:noFill/>
          </a:ln>
        </p:spPr>
        <p:txBody>
          <a:bodyPr wrap="square" lIns="91440" tIns="36000" rIns="91440" bIns="0" anchor="t"/>
          <a:lstStyle/>
          <a:p>
            <a:pPr algn="ctr">
              <a:buNone/>
            </a:pPr>
            <a:r>
              <a:rPr lang="en-US" sz="1600" b="1" dirty="0">
                <a:solidFill>
                  <a:srgbClr val="FFFFFF"/>
                </a:solidFill>
              </a:rPr>
              <a:t>Actor Unit</a:t>
            </a:r>
          </a:p>
          <a:p>
            <a:pPr algn="ctr">
              <a:buNone/>
            </a:pPr>
            <a:r>
              <a:rPr lang="en-US" sz="1400" i="1" dirty="0">
                <a:solidFill>
                  <a:srgbClr val="FFFFFF"/>
                </a:solidFill>
              </a:rPr>
              <a:t>Who maintains it?</a:t>
            </a:r>
          </a:p>
        </p:txBody>
      </p:sp>
      <p:sp>
        <p:nvSpPr>
          <p:cNvPr id="102" name="Content 0"/>
          <p:cNvSpPr/>
          <p:nvPr/>
        </p:nvSpPr>
        <p:spPr>
          <a:xfrm>
            <a:off x="130960" y="5375685"/>
            <a:ext cx="2344625" cy="1166153"/>
          </a:xfrm>
          <a:prstGeom prst="roundRect">
            <a:avLst>
              <a:gd name="adj" fmla="val 5000"/>
            </a:avLst>
          </a:prstGeom>
          <a:solidFill>
            <a:srgbClr val="F5F2ED"/>
          </a:solidFill>
          <a:ln w="12700">
            <a:solidFill>
              <a:srgbClr val="C9B991"/>
            </a:solidFill>
          </a:ln>
        </p:spPr>
        <p:txBody>
          <a:bodyPr wrap="square" lIns="91440" tIns="54000" rIns="91440" bIns="36000" anchor="t"/>
          <a:lstStyle/>
          <a:p>
            <a:pPr marL="171450" indent="-171450">
              <a:buFont typeface="Arial"/>
              <a:buChar char="•"/>
            </a:pPr>
            <a:r>
              <a:rPr lang="en-US" sz="1400" dirty="0">
                <a:solidFill>
                  <a:srgbClr val="333333"/>
                </a:solidFill>
              </a:rPr>
              <a:t>Individual maintainer</a:t>
            </a:r>
          </a:p>
          <a:p>
            <a:pPr marL="171450" indent="-171450">
              <a:buFont typeface="Arial"/>
              <a:buChar char="•"/>
            </a:pPr>
            <a:r>
              <a:rPr lang="en-US" sz="1400" dirty="0">
                <a:solidFill>
                  <a:srgbClr val="333333"/>
                </a:solidFill>
              </a:rPr>
              <a:t>Research group / lab</a:t>
            </a:r>
          </a:p>
          <a:p>
            <a:pPr marL="171450" indent="-171450">
              <a:buFont typeface="Arial"/>
              <a:buChar char="•"/>
            </a:pPr>
            <a:r>
              <a:rPr lang="en-US" sz="1400" dirty="0">
                <a:solidFill>
                  <a:srgbClr val="333333"/>
                </a:solidFill>
              </a:rPr>
              <a:t>Institution (univ, govt)</a:t>
            </a:r>
          </a:p>
          <a:p>
            <a:pPr marL="171450" indent="-171450">
              <a:buFont typeface="Arial"/>
              <a:buChar char="•"/>
            </a:pPr>
            <a:r>
              <a:rPr lang="en-US" sz="1400" dirty="0">
                <a:solidFill>
                  <a:srgbClr val="333333"/>
                </a:solidFill>
              </a:rPr>
              <a:t>Community / foundation</a:t>
            </a:r>
          </a:p>
          <a:p>
            <a:pPr marL="171450" indent="-171450">
              <a:buFont typeface="Arial"/>
              <a:buChar char="•"/>
            </a:pPr>
            <a:r>
              <a:rPr lang="en-US" sz="1400" dirty="0">
                <a:solidFill>
                  <a:srgbClr val="333333"/>
                </a:solidFill>
              </a:rPr>
              <a:t>Vendor / commercial</a:t>
            </a:r>
          </a:p>
        </p:txBody>
      </p:sp>
      <p:sp>
        <p:nvSpPr>
          <p:cNvPr id="103" name="Header 1"/>
          <p:cNvSpPr/>
          <p:nvPr/>
        </p:nvSpPr>
        <p:spPr>
          <a:xfrm>
            <a:off x="2563378" y="4773331"/>
            <a:ext cx="2008623" cy="588833"/>
          </a:xfrm>
          <a:prstGeom prst="roundRect">
            <a:avLst>
              <a:gd name="adj" fmla="val 8000"/>
            </a:avLst>
          </a:prstGeom>
          <a:solidFill>
            <a:srgbClr val="8E6F3E"/>
          </a:solidFill>
          <a:ln>
            <a:noFill/>
          </a:ln>
        </p:spPr>
        <p:txBody>
          <a:bodyPr wrap="square" lIns="91440" tIns="36000" rIns="91440" bIns="0" anchor="t"/>
          <a:lstStyle/>
          <a:p>
            <a:pPr algn="ctr">
              <a:buNone/>
            </a:pPr>
            <a:r>
              <a:rPr lang="en-US" sz="1600" b="1" dirty="0">
                <a:solidFill>
                  <a:srgbClr val="FFFFFF"/>
                </a:solidFill>
              </a:rPr>
              <a:t>Supply Chain Role</a:t>
            </a:r>
          </a:p>
          <a:p>
            <a:pPr algn="ctr">
              <a:buNone/>
            </a:pPr>
            <a:r>
              <a:rPr lang="en-US" sz="1400" i="1" dirty="0">
                <a:solidFill>
                  <a:srgbClr val="FFFFFF"/>
                </a:solidFill>
              </a:rPr>
              <a:t>Where does it sit?</a:t>
            </a:r>
          </a:p>
        </p:txBody>
      </p:sp>
      <p:sp>
        <p:nvSpPr>
          <p:cNvPr id="104" name="Content 1"/>
          <p:cNvSpPr/>
          <p:nvPr/>
        </p:nvSpPr>
        <p:spPr>
          <a:xfrm>
            <a:off x="2563378" y="5385429"/>
            <a:ext cx="2008622" cy="1166152"/>
          </a:xfrm>
          <a:prstGeom prst="roundRect">
            <a:avLst>
              <a:gd name="adj" fmla="val 5000"/>
            </a:avLst>
          </a:prstGeom>
          <a:solidFill>
            <a:srgbClr val="F5F2ED"/>
          </a:solidFill>
          <a:ln w="12700">
            <a:solidFill>
              <a:srgbClr val="C9B991"/>
            </a:solidFill>
          </a:ln>
        </p:spPr>
        <p:txBody>
          <a:bodyPr wrap="square" lIns="91440" tIns="54000" rIns="91440" bIns="36000" anchor="t"/>
          <a:lstStyle/>
          <a:p>
            <a:pPr marL="171450" indent="-171450">
              <a:buFont typeface="Arial"/>
              <a:buChar char="•"/>
            </a:pPr>
            <a:r>
              <a:rPr lang="en-US" sz="1400" dirty="0">
                <a:solidFill>
                  <a:srgbClr val="333333"/>
                </a:solidFill>
              </a:rPr>
              <a:t>Application software</a:t>
            </a:r>
          </a:p>
          <a:p>
            <a:pPr marL="171450" indent="-171450">
              <a:buFont typeface="Arial"/>
              <a:buChar char="•"/>
            </a:pPr>
            <a:r>
              <a:rPr lang="en-US" sz="1400" dirty="0">
                <a:solidFill>
                  <a:srgbClr val="333333"/>
                </a:solidFill>
              </a:rPr>
              <a:t>Dependency artifact</a:t>
            </a:r>
          </a:p>
          <a:p>
            <a:pPr marL="171450" indent="-171450">
              <a:buFont typeface="Arial"/>
              <a:buChar char="•"/>
            </a:pPr>
            <a:r>
              <a:rPr lang="en-US" sz="1400" dirty="0">
                <a:solidFill>
                  <a:srgbClr val="333333"/>
                </a:solidFill>
              </a:rPr>
              <a:t>Infrastructure</a:t>
            </a:r>
          </a:p>
          <a:p>
            <a:pPr marL="171450" indent="-171450">
              <a:buFont typeface="Arial"/>
              <a:buChar char="•"/>
            </a:pPr>
            <a:r>
              <a:rPr lang="en-US" sz="1400" dirty="0">
                <a:solidFill>
                  <a:srgbClr val="333333"/>
                </a:solidFill>
              </a:rPr>
              <a:t>Build &amp; release</a:t>
            </a:r>
          </a:p>
        </p:txBody>
      </p:sp>
      <p:sp>
        <p:nvSpPr>
          <p:cNvPr id="105" name="Header 2"/>
          <p:cNvSpPr/>
          <p:nvPr/>
        </p:nvSpPr>
        <p:spPr>
          <a:xfrm>
            <a:off x="4659796" y="4770652"/>
            <a:ext cx="2344625" cy="594193"/>
          </a:xfrm>
          <a:prstGeom prst="roundRect">
            <a:avLst>
              <a:gd name="adj" fmla="val 8000"/>
            </a:avLst>
          </a:prstGeom>
          <a:solidFill>
            <a:srgbClr val="8E6F3E"/>
          </a:solidFill>
          <a:ln>
            <a:noFill/>
          </a:ln>
        </p:spPr>
        <p:txBody>
          <a:bodyPr wrap="square" lIns="91440" tIns="36000" rIns="91440" bIns="0" anchor="t"/>
          <a:lstStyle/>
          <a:p>
            <a:pPr algn="ctr">
              <a:buNone/>
            </a:pPr>
            <a:r>
              <a:rPr lang="en-US" sz="1600" b="1" dirty="0">
                <a:solidFill>
                  <a:srgbClr val="FFFFFF"/>
                </a:solidFill>
              </a:rPr>
              <a:t>Research Role</a:t>
            </a:r>
          </a:p>
          <a:p>
            <a:pPr algn="ctr">
              <a:buNone/>
            </a:pPr>
            <a:r>
              <a:rPr lang="en-US" sz="1400" i="1" dirty="0">
                <a:solidFill>
                  <a:srgbClr val="FFFFFF"/>
                </a:solidFill>
              </a:rPr>
              <a:t>What does it do?</a:t>
            </a:r>
          </a:p>
        </p:txBody>
      </p:sp>
      <p:sp>
        <p:nvSpPr>
          <p:cNvPr id="106" name="Content 2"/>
          <p:cNvSpPr/>
          <p:nvPr/>
        </p:nvSpPr>
        <p:spPr>
          <a:xfrm>
            <a:off x="4659798" y="5364845"/>
            <a:ext cx="2344626" cy="1166153"/>
          </a:xfrm>
          <a:prstGeom prst="roundRect">
            <a:avLst>
              <a:gd name="adj" fmla="val 5000"/>
            </a:avLst>
          </a:prstGeom>
          <a:solidFill>
            <a:srgbClr val="F5F2ED"/>
          </a:solidFill>
          <a:ln w="12700">
            <a:solidFill>
              <a:srgbClr val="C9B991"/>
            </a:solidFill>
          </a:ln>
        </p:spPr>
        <p:txBody>
          <a:bodyPr wrap="square" lIns="91440" tIns="54000" rIns="91440" bIns="36000" anchor="t"/>
          <a:lstStyle/>
          <a:p>
            <a:pPr marL="171450" indent="-171450">
              <a:buFont typeface="Arial"/>
              <a:buChar char="•"/>
            </a:pPr>
            <a:r>
              <a:rPr lang="en-US" sz="1400" dirty="0">
                <a:solidFill>
                  <a:srgbClr val="333333"/>
                </a:solidFill>
              </a:rPr>
              <a:t>Direct research execution</a:t>
            </a:r>
          </a:p>
          <a:p>
            <a:pPr marL="171450" indent="-171450">
              <a:buFont typeface="Arial"/>
              <a:buChar char="•"/>
            </a:pPr>
            <a:r>
              <a:rPr lang="en-US" sz="1400" dirty="0">
                <a:solidFill>
                  <a:srgbClr val="333333"/>
                </a:solidFill>
              </a:rPr>
              <a:t>Research-support tooling</a:t>
            </a:r>
          </a:p>
          <a:p>
            <a:pPr marL="171450" indent="-171450">
              <a:buFont typeface="Arial"/>
              <a:buChar char="•"/>
            </a:pPr>
            <a:r>
              <a:rPr lang="en-US" sz="1400" dirty="0">
                <a:solidFill>
                  <a:srgbClr val="333333"/>
                </a:solidFill>
              </a:rPr>
              <a:t>Incidental / general-purpose</a:t>
            </a:r>
          </a:p>
        </p:txBody>
      </p:sp>
      <p:sp>
        <p:nvSpPr>
          <p:cNvPr id="107" name="Header 3"/>
          <p:cNvSpPr/>
          <p:nvPr/>
        </p:nvSpPr>
        <p:spPr>
          <a:xfrm>
            <a:off x="7092216" y="4770652"/>
            <a:ext cx="2008625" cy="559846"/>
          </a:xfrm>
          <a:prstGeom prst="roundRect">
            <a:avLst>
              <a:gd name="adj" fmla="val 8000"/>
            </a:avLst>
          </a:prstGeom>
          <a:solidFill>
            <a:srgbClr val="8E6F3E"/>
          </a:solidFill>
          <a:ln>
            <a:noFill/>
          </a:ln>
        </p:spPr>
        <p:txBody>
          <a:bodyPr wrap="square" lIns="91440" tIns="36000" rIns="91440" bIns="0" anchor="t"/>
          <a:lstStyle/>
          <a:p>
            <a:pPr algn="ctr">
              <a:buNone/>
            </a:pPr>
            <a:r>
              <a:rPr lang="en-US" sz="1600" b="1" dirty="0">
                <a:solidFill>
                  <a:srgbClr val="FFFFFF"/>
                </a:solidFill>
              </a:rPr>
              <a:t>Distribution Pathway</a:t>
            </a:r>
          </a:p>
          <a:p>
            <a:pPr algn="ctr">
              <a:buNone/>
            </a:pPr>
            <a:r>
              <a:rPr lang="en-US" sz="1400" i="1" dirty="0">
                <a:solidFill>
                  <a:srgbClr val="FFFFFF"/>
                </a:solidFill>
              </a:rPr>
              <a:t>How is it delivered?</a:t>
            </a:r>
          </a:p>
        </p:txBody>
      </p:sp>
      <p:sp>
        <p:nvSpPr>
          <p:cNvPr id="108" name="Content 3"/>
          <p:cNvSpPr/>
          <p:nvPr/>
        </p:nvSpPr>
        <p:spPr>
          <a:xfrm>
            <a:off x="7092217" y="5330498"/>
            <a:ext cx="2008624" cy="1200499"/>
          </a:xfrm>
          <a:prstGeom prst="roundRect">
            <a:avLst>
              <a:gd name="adj" fmla="val 5000"/>
            </a:avLst>
          </a:prstGeom>
          <a:solidFill>
            <a:srgbClr val="F5F2ED"/>
          </a:solidFill>
          <a:ln w="12700">
            <a:solidFill>
              <a:srgbClr val="C9B991"/>
            </a:solidFill>
          </a:ln>
        </p:spPr>
        <p:txBody>
          <a:bodyPr wrap="square" lIns="91440" tIns="54000" rIns="91440" bIns="36000" anchor="t"/>
          <a:lstStyle/>
          <a:p>
            <a:pPr marL="171450" indent="-171450">
              <a:buFont typeface="Arial"/>
              <a:buChar char="•"/>
            </a:pPr>
            <a:r>
              <a:rPr lang="en-US" sz="1400" dirty="0">
                <a:solidFill>
                  <a:srgbClr val="333333"/>
                </a:solidFill>
              </a:rPr>
              <a:t>Package registry</a:t>
            </a:r>
          </a:p>
          <a:p>
            <a:pPr marL="171450" indent="-171450">
              <a:buFont typeface="Arial"/>
              <a:buChar char="•"/>
            </a:pPr>
            <a:r>
              <a:rPr lang="en-US" sz="1400" dirty="0">
                <a:solidFill>
                  <a:srgbClr val="333333"/>
                </a:solidFill>
              </a:rPr>
              <a:t>Source repository</a:t>
            </a:r>
          </a:p>
          <a:p>
            <a:pPr marL="171450" indent="-171450">
              <a:buFont typeface="Arial"/>
              <a:buChar char="•"/>
            </a:pPr>
            <a:r>
              <a:rPr lang="en-US" sz="1400" dirty="0">
                <a:solidFill>
                  <a:srgbClr val="333333"/>
                </a:solidFill>
              </a:rPr>
              <a:t>Installer / binary</a:t>
            </a:r>
          </a:p>
          <a:p>
            <a:pPr marL="171450" indent="-171450">
              <a:buFont typeface="Arial"/>
              <a:buChar char="•"/>
            </a:pPr>
            <a:r>
              <a:rPr lang="en-US" sz="1400" dirty="0">
                <a:solidFill>
                  <a:srgbClr val="333333"/>
                </a:solidFill>
              </a:rPr>
              <a:t>Network service</a:t>
            </a:r>
          </a:p>
          <a:p>
            <a:pPr marL="171450" indent="-171450">
              <a:buFont typeface="Arial"/>
              <a:buChar char="•"/>
            </a:pPr>
            <a:r>
              <a:rPr lang="en-US" sz="1400" dirty="0">
                <a:solidFill>
                  <a:srgbClr val="333333"/>
                </a:solidFill>
              </a:rPr>
              <a:t>Container</a:t>
            </a:r>
          </a:p>
        </p:txBody>
      </p:sp>
      <p:sp>
        <p:nvSpPr>
          <p:cNvPr id="109" name="Description"/>
          <p:cNvSpPr/>
          <p:nvPr/>
        </p:nvSpPr>
        <p:spPr>
          <a:xfrm>
            <a:off x="434911" y="4093332"/>
            <a:ext cx="7997030" cy="638175"/>
          </a:xfrm>
          <a:prstGeom prst="rect">
            <a:avLst/>
          </a:prstGeom>
          <a:noFill/>
          <a:ln>
            <a:noFill/>
          </a:ln>
        </p:spPr>
        <p:txBody>
          <a:bodyPr wrap="square" lIns="0" tIns="0" rIns="0" bIns="0" anchor="ctr"/>
          <a:lstStyle/>
          <a:p>
            <a:pPr algn="ctr">
              <a:buNone/>
            </a:pPr>
            <a:r>
              <a:rPr lang="en-US" sz="1400" i="1" dirty="0"/>
              <a:t>Derived from SSC framing [Okafor et al.] </a:t>
            </a:r>
          </a:p>
          <a:p>
            <a:pPr algn="ctr">
              <a:buNone/>
            </a:pPr>
            <a:r>
              <a:rPr lang="en-US" sz="1400" i="1" dirty="0"/>
              <a:t>• Validated via scoping review (2020–2025)</a:t>
            </a:r>
          </a:p>
          <a:p>
            <a:pPr algn="ctr">
              <a:buNone/>
            </a:pPr>
            <a:r>
              <a:rPr lang="en-US" sz="1400" i="1" dirty="0"/>
              <a:t> • Applied to 6,966 RSE entries</a:t>
            </a:r>
          </a:p>
        </p:txBody>
      </p:sp>
      <p:pic>
        <p:nvPicPr>
          <p:cNvPr id="9" name="Picture 8" descr="A diagram of a software development process&#10;&#10;AI-generated content may be incorrect.">
            <a:extLst>
              <a:ext uri="{FF2B5EF4-FFF2-40B4-BE49-F238E27FC236}">
                <a16:creationId xmlns:a16="http://schemas.microsoft.com/office/drawing/2014/main" id="{855AFB26-A775-0951-44F8-19F7366B3AE2}"/>
              </a:ext>
            </a:extLst>
          </p:cNvPr>
          <p:cNvPicPr>
            <a:picLocks noChangeAspect="1"/>
          </p:cNvPicPr>
          <p:nvPr/>
        </p:nvPicPr>
        <p:blipFill>
          <a:blip r:embed="rId3"/>
          <a:stretch>
            <a:fillRect/>
          </a:stretch>
        </p:blipFill>
        <p:spPr>
          <a:xfrm>
            <a:off x="773596" y="785475"/>
            <a:ext cx="7772400" cy="3266033"/>
          </a:xfrm>
          <a:prstGeom prst="rect">
            <a:avLst/>
          </a:prstGeom>
        </p:spPr>
      </p:pic>
    </p:spTree>
    <p:extLst>
      <p:ext uri="{BB962C8B-B14F-4D97-AF65-F5344CB8AC3E}">
        <p14:creationId xmlns:p14="http://schemas.microsoft.com/office/powerpoint/2010/main" val="2203067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78C0FE-959A-F790-4B30-8CB8E48235C2}"/>
              </a:ext>
            </a:extLst>
          </p:cNvPr>
          <p:cNvSpPr>
            <a:spLocks noGrp="1"/>
          </p:cNvSpPr>
          <p:nvPr>
            <p:ph type="title"/>
          </p:nvPr>
        </p:nvSpPr>
        <p:spPr>
          <a:xfrm>
            <a:off x="0" y="163512"/>
            <a:ext cx="8557768" cy="638175"/>
          </a:xfrm>
        </p:spPr>
        <p:txBody>
          <a:bodyPr>
            <a:noAutofit/>
          </a:bodyPr>
          <a:lstStyle/>
          <a:p>
            <a:r>
              <a:rPr lang="en-US" sz="3200" b="1" dirty="0">
                <a:latin typeface="+mj-lt"/>
              </a:rPr>
              <a:t>Applying the Taxonomy to the RSE Corpus</a:t>
            </a:r>
          </a:p>
        </p:txBody>
      </p:sp>
      <p:sp>
        <p:nvSpPr>
          <p:cNvPr id="4" name="Slide Number Placeholder 3">
            <a:extLst>
              <a:ext uri="{FF2B5EF4-FFF2-40B4-BE49-F238E27FC236}">
                <a16:creationId xmlns:a16="http://schemas.microsoft.com/office/drawing/2014/main" id="{6EF4A026-E559-F911-E4C0-810449433202}"/>
              </a:ext>
            </a:extLst>
          </p:cNvPr>
          <p:cNvSpPr>
            <a:spLocks noGrp="1"/>
          </p:cNvSpPr>
          <p:nvPr>
            <p:ph type="sldNum" sz="quarter" idx="12"/>
          </p:nvPr>
        </p:nvSpPr>
        <p:spPr>
          <a:xfrm>
            <a:off x="8361860" y="6457506"/>
            <a:ext cx="357597" cy="400494"/>
          </a:xfrm>
        </p:spPr>
        <p:txBody>
          <a:bodyPr/>
          <a:lstStyle/>
          <a:p>
            <a:fld id="{8A7A6979-0714-4377-B894-6BE4C2D6E202}" type="slidenum">
              <a:rPr lang="en-US" smtClean="0"/>
              <a:pPr/>
              <a:t>7</a:t>
            </a:fld>
            <a:endParaRPr lang="en-US" dirty="0"/>
          </a:p>
        </p:txBody>
      </p:sp>
      <p:graphicFrame>
        <p:nvGraphicFramePr>
          <p:cNvPr id="2" name="BarChart 1">
            <a:extLst>
              <a:ext uri="{FF2B5EF4-FFF2-40B4-BE49-F238E27FC236}">
                <a16:creationId xmlns:a16="http://schemas.microsoft.com/office/drawing/2014/main" id="{337EDF49-52FC-4E6D-C9B9-E8B37311C718}"/>
              </a:ext>
            </a:extLst>
          </p:cNvPr>
          <p:cNvGraphicFramePr/>
          <p:nvPr>
            <p:extLst>
              <p:ext uri="{D42A27DB-BD31-4B8C-83A1-F6EECF244321}">
                <p14:modId xmlns:p14="http://schemas.microsoft.com/office/powerpoint/2010/main" val="3991465321"/>
              </p:ext>
            </p:extLst>
          </p:nvPr>
        </p:nvGraphicFramePr>
        <p:xfrm>
          <a:off x="199578" y="1151003"/>
          <a:ext cx="4200000" cy="270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BarChart 2">
            <a:extLst>
              <a:ext uri="{FF2B5EF4-FFF2-40B4-BE49-F238E27FC236}">
                <a16:creationId xmlns:a16="http://schemas.microsoft.com/office/drawing/2014/main" id="{D59D9887-AFC3-A3F9-3C7A-123B604640E5}"/>
              </a:ext>
            </a:extLst>
          </p:cNvPr>
          <p:cNvGraphicFramePr/>
          <p:nvPr>
            <p:extLst>
              <p:ext uri="{D42A27DB-BD31-4B8C-83A1-F6EECF244321}">
                <p14:modId xmlns:p14="http://schemas.microsoft.com/office/powerpoint/2010/main" val="4273492383"/>
              </p:ext>
            </p:extLst>
          </p:nvPr>
        </p:nvGraphicFramePr>
        <p:xfrm>
          <a:off x="4717908" y="1104255"/>
          <a:ext cx="4200000" cy="270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BarChart 3">
            <a:extLst>
              <a:ext uri="{FF2B5EF4-FFF2-40B4-BE49-F238E27FC236}">
                <a16:creationId xmlns:a16="http://schemas.microsoft.com/office/drawing/2014/main" id="{4D380D68-BFF6-5E50-DCA3-DB91D019BDF3}"/>
              </a:ext>
            </a:extLst>
          </p:cNvPr>
          <p:cNvGraphicFramePr/>
          <p:nvPr>
            <p:extLst>
              <p:ext uri="{D42A27DB-BD31-4B8C-83A1-F6EECF244321}">
                <p14:modId xmlns:p14="http://schemas.microsoft.com/office/powerpoint/2010/main" val="2081434685"/>
              </p:ext>
            </p:extLst>
          </p:nvPr>
        </p:nvGraphicFramePr>
        <p:xfrm>
          <a:off x="180894" y="3916317"/>
          <a:ext cx="4319878" cy="270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BarChart 4">
            <a:extLst>
              <a:ext uri="{FF2B5EF4-FFF2-40B4-BE49-F238E27FC236}">
                <a16:creationId xmlns:a16="http://schemas.microsoft.com/office/drawing/2014/main" id="{7EA7040F-B3FB-019F-9310-2A385524F007}"/>
              </a:ext>
            </a:extLst>
          </p:cNvPr>
          <p:cNvGraphicFramePr/>
          <p:nvPr>
            <p:extLst>
              <p:ext uri="{D42A27DB-BD31-4B8C-83A1-F6EECF244321}">
                <p14:modId xmlns:p14="http://schemas.microsoft.com/office/powerpoint/2010/main" val="3272508423"/>
              </p:ext>
            </p:extLst>
          </p:nvPr>
        </p:nvGraphicFramePr>
        <p:xfrm>
          <a:off x="4744422" y="3851003"/>
          <a:ext cx="4200000" cy="2700000"/>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a:extLst>
              <a:ext uri="{FF2B5EF4-FFF2-40B4-BE49-F238E27FC236}">
                <a16:creationId xmlns:a16="http://schemas.microsoft.com/office/drawing/2014/main" id="{F28F41A1-DA06-93FE-7F99-205857353181}"/>
              </a:ext>
            </a:extLst>
          </p:cNvPr>
          <p:cNvSpPr txBox="1"/>
          <p:nvPr/>
        </p:nvSpPr>
        <p:spPr>
          <a:xfrm>
            <a:off x="3009441" y="765701"/>
            <a:ext cx="3098605" cy="338554"/>
          </a:xfrm>
          <a:prstGeom prst="rect">
            <a:avLst/>
          </a:prstGeom>
          <a:noFill/>
        </p:spPr>
        <p:txBody>
          <a:bodyPr wrap="none" rtlCol="0">
            <a:spAutoFit/>
          </a:bodyPr>
          <a:lstStyle/>
          <a:p>
            <a:r>
              <a:rPr lang="en-US" sz="1600" b="1" dirty="0"/>
              <a:t>Top Labeled  Taxonomy Categories</a:t>
            </a:r>
          </a:p>
        </p:txBody>
      </p:sp>
      <p:sp>
        <p:nvSpPr>
          <p:cNvPr id="13" name="Oval 12">
            <a:extLst>
              <a:ext uri="{FF2B5EF4-FFF2-40B4-BE49-F238E27FC236}">
                <a16:creationId xmlns:a16="http://schemas.microsoft.com/office/drawing/2014/main" id="{A69CC2E3-E895-74BC-2D1B-9219DA55CAD6}"/>
              </a:ext>
            </a:extLst>
          </p:cNvPr>
          <p:cNvSpPr/>
          <p:nvPr/>
        </p:nvSpPr>
        <p:spPr>
          <a:xfrm>
            <a:off x="8533273" y="1578429"/>
            <a:ext cx="326571" cy="370114"/>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kern="1200"/>
          </a:p>
        </p:txBody>
      </p:sp>
      <p:sp>
        <p:nvSpPr>
          <p:cNvPr id="14" name="Oval 13">
            <a:extLst>
              <a:ext uri="{FF2B5EF4-FFF2-40B4-BE49-F238E27FC236}">
                <a16:creationId xmlns:a16="http://schemas.microsoft.com/office/drawing/2014/main" id="{9CCA3BC3-42AF-1109-EBAD-34CE5852FC8B}"/>
              </a:ext>
            </a:extLst>
          </p:cNvPr>
          <p:cNvSpPr/>
          <p:nvPr/>
        </p:nvSpPr>
        <p:spPr>
          <a:xfrm>
            <a:off x="8556171" y="4361997"/>
            <a:ext cx="326571" cy="370114"/>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kern="1200"/>
          </a:p>
        </p:txBody>
      </p:sp>
      <p:sp>
        <p:nvSpPr>
          <p:cNvPr id="15" name="Oval 14">
            <a:extLst>
              <a:ext uri="{FF2B5EF4-FFF2-40B4-BE49-F238E27FC236}">
                <a16:creationId xmlns:a16="http://schemas.microsoft.com/office/drawing/2014/main" id="{D0187F38-A0B5-B700-1848-3AE476736DD6}"/>
              </a:ext>
            </a:extLst>
          </p:cNvPr>
          <p:cNvSpPr/>
          <p:nvPr/>
        </p:nvSpPr>
        <p:spPr>
          <a:xfrm>
            <a:off x="3974883" y="4500336"/>
            <a:ext cx="326571" cy="370114"/>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kern="1200"/>
          </a:p>
        </p:txBody>
      </p:sp>
      <p:sp>
        <p:nvSpPr>
          <p:cNvPr id="16" name="Oval 15">
            <a:extLst>
              <a:ext uri="{FF2B5EF4-FFF2-40B4-BE49-F238E27FC236}">
                <a16:creationId xmlns:a16="http://schemas.microsoft.com/office/drawing/2014/main" id="{FB252D77-E6CB-9C48-8D99-B1A4591678F8}"/>
              </a:ext>
            </a:extLst>
          </p:cNvPr>
          <p:cNvSpPr/>
          <p:nvPr/>
        </p:nvSpPr>
        <p:spPr>
          <a:xfrm>
            <a:off x="7803930" y="4896203"/>
            <a:ext cx="326571" cy="370114"/>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kern="1200"/>
          </a:p>
        </p:txBody>
      </p:sp>
      <p:sp>
        <p:nvSpPr>
          <p:cNvPr id="17" name="TextBox 16">
            <a:extLst>
              <a:ext uri="{FF2B5EF4-FFF2-40B4-BE49-F238E27FC236}">
                <a16:creationId xmlns:a16="http://schemas.microsoft.com/office/drawing/2014/main" id="{59E1C610-21D2-BB8F-F8BE-626F18357195}"/>
              </a:ext>
            </a:extLst>
          </p:cNvPr>
          <p:cNvSpPr txBox="1"/>
          <p:nvPr/>
        </p:nvSpPr>
        <p:spPr>
          <a:xfrm>
            <a:off x="-71143" y="901249"/>
            <a:ext cx="324128" cy="369332"/>
          </a:xfrm>
          <a:prstGeom prst="rect">
            <a:avLst/>
          </a:prstGeom>
          <a:noFill/>
        </p:spPr>
        <p:txBody>
          <a:bodyPr wrap="none" rtlCol="0">
            <a:spAutoFit/>
          </a:bodyPr>
          <a:lstStyle/>
          <a:p>
            <a:r>
              <a:rPr lang="en-US" b="1" dirty="0"/>
              <a:t>A</a:t>
            </a:r>
          </a:p>
        </p:txBody>
      </p:sp>
      <p:sp>
        <p:nvSpPr>
          <p:cNvPr id="18" name="TextBox 17">
            <a:extLst>
              <a:ext uri="{FF2B5EF4-FFF2-40B4-BE49-F238E27FC236}">
                <a16:creationId xmlns:a16="http://schemas.microsoft.com/office/drawing/2014/main" id="{03877CFC-2155-D6C4-8B5D-2F9D2434F2BA}"/>
              </a:ext>
            </a:extLst>
          </p:cNvPr>
          <p:cNvSpPr txBox="1"/>
          <p:nvPr/>
        </p:nvSpPr>
        <p:spPr>
          <a:xfrm>
            <a:off x="4429928" y="1034544"/>
            <a:ext cx="324128" cy="369332"/>
          </a:xfrm>
          <a:prstGeom prst="rect">
            <a:avLst/>
          </a:prstGeom>
          <a:noFill/>
        </p:spPr>
        <p:txBody>
          <a:bodyPr wrap="none" rtlCol="0">
            <a:spAutoFit/>
          </a:bodyPr>
          <a:lstStyle/>
          <a:p>
            <a:r>
              <a:rPr lang="en-US" b="1" dirty="0"/>
              <a:t>B</a:t>
            </a:r>
          </a:p>
        </p:txBody>
      </p:sp>
      <p:sp>
        <p:nvSpPr>
          <p:cNvPr id="19" name="TextBox 18">
            <a:extLst>
              <a:ext uri="{FF2B5EF4-FFF2-40B4-BE49-F238E27FC236}">
                <a16:creationId xmlns:a16="http://schemas.microsoft.com/office/drawing/2014/main" id="{492E81E5-AD07-67FF-66FC-90C268A31FD6}"/>
              </a:ext>
            </a:extLst>
          </p:cNvPr>
          <p:cNvSpPr txBox="1"/>
          <p:nvPr/>
        </p:nvSpPr>
        <p:spPr>
          <a:xfrm>
            <a:off x="-71143" y="3854873"/>
            <a:ext cx="306494" cy="369332"/>
          </a:xfrm>
          <a:prstGeom prst="rect">
            <a:avLst/>
          </a:prstGeom>
          <a:noFill/>
        </p:spPr>
        <p:txBody>
          <a:bodyPr wrap="none" rtlCol="0">
            <a:spAutoFit/>
          </a:bodyPr>
          <a:lstStyle/>
          <a:p>
            <a:r>
              <a:rPr lang="en-US" b="1" dirty="0"/>
              <a:t>C</a:t>
            </a:r>
          </a:p>
        </p:txBody>
      </p:sp>
      <p:sp>
        <p:nvSpPr>
          <p:cNvPr id="20" name="TextBox 19">
            <a:extLst>
              <a:ext uri="{FF2B5EF4-FFF2-40B4-BE49-F238E27FC236}">
                <a16:creationId xmlns:a16="http://schemas.microsoft.com/office/drawing/2014/main" id="{2910E453-8465-5AFD-305D-A833BBE7F3CC}"/>
              </a:ext>
            </a:extLst>
          </p:cNvPr>
          <p:cNvSpPr txBox="1"/>
          <p:nvPr/>
        </p:nvSpPr>
        <p:spPr>
          <a:xfrm>
            <a:off x="4494667" y="3817570"/>
            <a:ext cx="330540" cy="369332"/>
          </a:xfrm>
          <a:prstGeom prst="rect">
            <a:avLst/>
          </a:prstGeom>
          <a:noFill/>
        </p:spPr>
        <p:txBody>
          <a:bodyPr wrap="none" rtlCol="0">
            <a:spAutoFit/>
          </a:bodyPr>
          <a:lstStyle/>
          <a:p>
            <a:r>
              <a:rPr lang="en-US" b="1" dirty="0"/>
              <a:t>D</a:t>
            </a:r>
          </a:p>
        </p:txBody>
      </p:sp>
    </p:spTree>
    <p:extLst>
      <p:ext uri="{BB962C8B-B14F-4D97-AF65-F5344CB8AC3E}">
        <p14:creationId xmlns:p14="http://schemas.microsoft.com/office/powerpoint/2010/main" val="204216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ACE78-487C-1944-1E06-78E24164A97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6759FB-EEEA-DD3D-F4AA-50AF203F76C1}"/>
              </a:ext>
            </a:extLst>
          </p:cNvPr>
          <p:cNvSpPr>
            <a:spLocks noGrp="1"/>
          </p:cNvSpPr>
          <p:nvPr>
            <p:ph type="title"/>
          </p:nvPr>
        </p:nvSpPr>
        <p:spPr>
          <a:xfrm>
            <a:off x="0" y="160560"/>
            <a:ext cx="8557768" cy="638175"/>
          </a:xfrm>
        </p:spPr>
        <p:txBody>
          <a:bodyPr>
            <a:noAutofit/>
          </a:bodyPr>
          <a:lstStyle/>
          <a:p>
            <a:r>
              <a:rPr lang="en-US" sz="3200" b="1" dirty="0">
                <a:latin typeface="+mj-lt"/>
              </a:rPr>
              <a:t>Taxonomy-Aware Scorecard Analysis</a:t>
            </a:r>
          </a:p>
        </p:txBody>
      </p:sp>
      <p:sp>
        <p:nvSpPr>
          <p:cNvPr id="4" name="Slide Number Placeholder 3">
            <a:extLst>
              <a:ext uri="{FF2B5EF4-FFF2-40B4-BE49-F238E27FC236}">
                <a16:creationId xmlns:a16="http://schemas.microsoft.com/office/drawing/2014/main" id="{5F4932EF-2FE5-1FFD-4F1F-EA7D481497F7}"/>
              </a:ext>
            </a:extLst>
          </p:cNvPr>
          <p:cNvSpPr>
            <a:spLocks noGrp="1"/>
          </p:cNvSpPr>
          <p:nvPr>
            <p:ph type="sldNum" sz="quarter" idx="12"/>
          </p:nvPr>
        </p:nvSpPr>
        <p:spPr/>
        <p:txBody>
          <a:bodyPr/>
          <a:lstStyle/>
          <a:p>
            <a:fld id="{8A7A6979-0714-4377-B894-6BE4C2D6E202}" type="slidenum">
              <a:rPr lang="en-US" smtClean="0"/>
              <a:pPr/>
              <a:t>8</a:t>
            </a:fld>
            <a:endParaRPr lang="en-US" dirty="0"/>
          </a:p>
        </p:txBody>
      </p:sp>
      <p:graphicFrame>
        <p:nvGraphicFramePr>
          <p:cNvPr id="101" name="Chart 1">
            <a:extLst>
              <a:ext uri="{FF2B5EF4-FFF2-40B4-BE49-F238E27FC236}">
                <a16:creationId xmlns:a16="http://schemas.microsoft.com/office/drawing/2014/main" id="{C448BE48-68C5-F684-3877-AE5810B8A8A1}"/>
              </a:ext>
            </a:extLst>
          </p:cNvPr>
          <p:cNvGraphicFramePr/>
          <p:nvPr>
            <p:extLst>
              <p:ext uri="{D42A27DB-BD31-4B8C-83A1-F6EECF244321}">
                <p14:modId xmlns:p14="http://schemas.microsoft.com/office/powerpoint/2010/main" val="210367864"/>
              </p:ext>
            </p:extLst>
          </p:nvPr>
        </p:nvGraphicFramePr>
        <p:xfrm>
          <a:off x="457200" y="914400"/>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00" name="Takeaway">
            <a:extLst>
              <a:ext uri="{FF2B5EF4-FFF2-40B4-BE49-F238E27FC236}">
                <a16:creationId xmlns:a16="http://schemas.microsoft.com/office/drawing/2014/main" id="{627A5FE7-8C9C-8AFA-58DE-7B5054FF582C}"/>
              </a:ext>
            </a:extLst>
          </p:cNvPr>
          <p:cNvSpPr txBox="1"/>
          <p:nvPr/>
        </p:nvSpPr>
        <p:spPr>
          <a:xfrm>
            <a:off x="457200" y="5588000"/>
            <a:ext cx="8229600" cy="889000"/>
          </a:xfrm>
          <a:prstGeom prst="rect">
            <a:avLst/>
          </a:prstGeom>
          <a:solidFill>
            <a:srgbClr val="F5F2ED"/>
          </a:solidFill>
          <a:ln w="12700">
            <a:solidFill>
              <a:srgbClr val="C9B991"/>
            </a:solidFill>
          </a:ln>
        </p:spPr>
        <p:txBody>
          <a:bodyPr wrap="square" lIns="91440" tIns="45720" rIns="91440" bIns="45720" anchor="ctr"/>
          <a:lstStyle/>
          <a:p>
            <a:pPr>
              <a:buNone/>
            </a:pPr>
            <a:r>
              <a:rPr lang="en-US" sz="1500" b="1" dirty="0">
                <a:solidFill>
                  <a:srgbClr val="8E6F3E"/>
                </a:solidFill>
              </a:rPr>
              <a:t>Key Insights</a:t>
            </a:r>
          </a:p>
          <a:p>
            <a:pPr>
              <a:buNone/>
            </a:pPr>
            <a:r>
              <a:rPr lang="en-US" sz="1500" b="1" dirty="0">
                <a:solidFill>
                  <a:srgbClr val="333333"/>
                </a:solidFill>
              </a:rPr>
              <a:t>A. The aggregate average (All RS) hides important governance differences. </a:t>
            </a:r>
          </a:p>
          <a:p>
            <a:pPr>
              <a:buNone/>
            </a:pPr>
            <a:r>
              <a:rPr lang="en-US" sz="1500" b="1" dirty="0">
                <a:solidFill>
                  <a:srgbClr val="333333"/>
                </a:solidFill>
              </a:rPr>
              <a:t>B. Community-run projects score almost as well as top foundations, but solo-maintained software falls noticeably behind — averages alone miss this gap.</a:t>
            </a:r>
            <a:endParaRPr lang="en-US" sz="1500" dirty="0">
              <a:solidFill>
                <a:srgbClr val="333333"/>
              </a:solidFill>
            </a:endParaRPr>
          </a:p>
        </p:txBody>
      </p:sp>
    </p:spTree>
    <p:extLst>
      <p:ext uri="{BB962C8B-B14F-4D97-AF65-F5344CB8AC3E}">
        <p14:creationId xmlns:p14="http://schemas.microsoft.com/office/powerpoint/2010/main" val="4059852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3855F8-1FFC-2EC7-412E-3E469653841C}"/>
              </a:ext>
            </a:extLst>
          </p:cNvPr>
          <p:cNvSpPr>
            <a:spLocks noGrp="1"/>
          </p:cNvSpPr>
          <p:nvPr>
            <p:ph idx="1"/>
          </p:nvPr>
        </p:nvSpPr>
        <p:spPr>
          <a:xfrm>
            <a:off x="0" y="827315"/>
            <a:ext cx="9144000" cy="3644536"/>
          </a:xfrm>
        </p:spPr>
        <p:txBody>
          <a:bodyPr>
            <a:normAutofit lnSpcReduction="10000"/>
          </a:bodyPr>
          <a:lstStyle/>
          <a:p>
            <a:pPr marL="228600" lvl="0" indent="-228600">
              <a:buFont typeface="Arial"/>
              <a:buChar char="•"/>
            </a:pPr>
            <a:r>
              <a:rPr lang="en-US" sz="1600" b="1" dirty="0">
                <a:solidFill>
                  <a:schemeClr val="accent5">
                    <a:lumMod val="85000"/>
                    <a:lumOff val="15000"/>
                  </a:schemeClr>
                </a:solidFill>
              </a:rPr>
              <a:t>RSSC-oriented taxonomy + harmonization mapping</a:t>
            </a:r>
            <a:r>
              <a:rPr lang="en-US" sz="1600" dirty="0">
                <a:solidFill>
                  <a:schemeClr val="accent5">
                    <a:lumMod val="85000"/>
                    <a:lumOff val="15000"/>
                  </a:schemeClr>
                </a:solidFill>
              </a:rPr>
              <a:t> </a:t>
            </a:r>
            <a:r>
              <a:rPr lang="en-US" sz="1600" dirty="0"/>
              <a:t>that makes scope choices explicit across 4 dimensions</a:t>
            </a:r>
          </a:p>
          <a:p>
            <a:pPr marL="228600" lvl="0" indent="-228600">
              <a:buFont typeface="Arial"/>
              <a:buChar char="•"/>
            </a:pPr>
            <a:r>
              <a:rPr lang="en-US" sz="1600" b="1" dirty="0">
                <a:solidFill>
                  <a:schemeClr val="accent5">
                    <a:lumMod val="85000"/>
                    <a:lumOff val="15000"/>
                  </a:schemeClr>
                </a:solidFill>
              </a:rPr>
              <a:t>Annotated RSE dataset + labeling codebook + reproducible pipeline</a:t>
            </a:r>
            <a:r>
              <a:rPr lang="en-US" sz="1600" dirty="0">
                <a:solidFill>
                  <a:schemeClr val="accent5">
                    <a:lumMod val="85000"/>
                    <a:lumOff val="15000"/>
                  </a:schemeClr>
                </a:solidFill>
              </a:rPr>
              <a:t> </a:t>
            </a:r>
            <a:r>
              <a:rPr lang="en-US" sz="1600" dirty="0"/>
              <a:t>applied to 6,966 entries</a:t>
            </a:r>
          </a:p>
          <a:p>
            <a:pPr marL="228600" lvl="0" indent="-228600">
              <a:buFont typeface="Arial"/>
              <a:buChar char="•"/>
            </a:pPr>
            <a:r>
              <a:rPr lang="en-US" sz="1600" b="1" dirty="0">
                <a:solidFill>
                  <a:schemeClr val="accent5">
                    <a:lumMod val="85000"/>
                    <a:lumOff val="15000"/>
                  </a:schemeClr>
                </a:solidFill>
              </a:rPr>
              <a:t>Taxonomy-aware Scorecard analysis with ASF baseline</a:t>
            </a:r>
            <a:r>
              <a:rPr lang="en-US" sz="1600" dirty="0">
                <a:solidFill>
                  <a:schemeClr val="accent5">
                    <a:lumMod val="85000"/>
                    <a:lumOff val="15000"/>
                  </a:schemeClr>
                </a:solidFill>
              </a:rPr>
              <a:t> </a:t>
            </a:r>
            <a:r>
              <a:rPr lang="en-US" sz="1600" dirty="0"/>
              <a:t>showing why stratification matters</a:t>
            </a:r>
            <a:endParaRPr lang="en-US" sz="1400" dirty="0"/>
          </a:p>
          <a:p>
            <a:pPr marL="0" indent="0">
              <a:buNone/>
            </a:pPr>
            <a:endParaRPr lang="en-US" sz="2000" b="1" dirty="0">
              <a:solidFill>
                <a:srgbClr val="555960"/>
              </a:solidFill>
            </a:endParaRPr>
          </a:p>
          <a:p>
            <a:pPr marL="0" indent="0">
              <a:buNone/>
            </a:pPr>
            <a:r>
              <a:rPr lang="en-US" sz="2000" b="1" dirty="0">
                <a:solidFill>
                  <a:srgbClr val="555960"/>
                </a:solidFill>
              </a:rPr>
              <a:t>What's Next</a:t>
            </a:r>
            <a:endParaRPr lang="en-US" sz="400" dirty="0"/>
          </a:p>
          <a:p>
            <a:pPr marL="228600" lvl="0" indent="-228600">
              <a:buFont typeface="Arial"/>
              <a:buChar char="•"/>
            </a:pPr>
            <a:r>
              <a:rPr lang="en-US" sz="1800" dirty="0"/>
              <a:t>Expand data sources beyond conventional OSS security signals</a:t>
            </a:r>
          </a:p>
          <a:p>
            <a:pPr marL="228600" lvl="0" indent="-228600">
              <a:buFont typeface="Arial"/>
              <a:buChar char="•"/>
            </a:pPr>
            <a:r>
              <a:rPr lang="en-US" sz="1800" dirty="0"/>
              <a:t>Use taxonomy for stratified re-analysis of prior studies</a:t>
            </a:r>
          </a:p>
          <a:p>
            <a:pPr marL="228600" lvl="0" indent="-228600">
              <a:buFont typeface="Arial"/>
              <a:buChar char="•"/>
            </a:pPr>
            <a:r>
              <a:rPr lang="en-US" sz="2000" b="1" dirty="0">
                <a:solidFill>
                  <a:schemeClr val="bg1">
                    <a:lumMod val="95000"/>
                    <a:lumOff val="5000"/>
                  </a:schemeClr>
                </a:solidFill>
              </a:rPr>
              <a:t>We are hosting a Workshop on Research Software Supply Chain Security at IEEE eScience !!!</a:t>
            </a:r>
          </a:p>
          <a:p>
            <a:pPr>
              <a:buNone/>
            </a:pPr>
            <a:endParaRPr lang="en-US" sz="1400" dirty="0"/>
          </a:p>
          <a:p>
            <a:pPr>
              <a:buNone/>
            </a:pPr>
            <a:endParaRPr lang="en-US" sz="1400" dirty="0"/>
          </a:p>
          <a:p>
            <a:pPr>
              <a:buNone/>
            </a:pPr>
            <a:endParaRPr lang="en-US" sz="1400" dirty="0"/>
          </a:p>
        </p:txBody>
      </p:sp>
      <p:sp>
        <p:nvSpPr>
          <p:cNvPr id="9" name="Title 8">
            <a:extLst>
              <a:ext uri="{FF2B5EF4-FFF2-40B4-BE49-F238E27FC236}">
                <a16:creationId xmlns:a16="http://schemas.microsoft.com/office/drawing/2014/main" id="{0196AC71-734F-F2A0-77F9-1BA6BEA34A3F}"/>
              </a:ext>
            </a:extLst>
          </p:cNvPr>
          <p:cNvSpPr>
            <a:spLocks noGrp="1"/>
          </p:cNvSpPr>
          <p:nvPr>
            <p:ph type="title"/>
          </p:nvPr>
        </p:nvSpPr>
        <p:spPr>
          <a:xfrm>
            <a:off x="0" y="81407"/>
            <a:ext cx="8557768" cy="638175"/>
          </a:xfrm>
        </p:spPr>
        <p:txBody>
          <a:bodyPr>
            <a:noAutofit/>
          </a:bodyPr>
          <a:lstStyle/>
          <a:p>
            <a:r>
              <a:rPr lang="en-US" sz="3200" b="1" dirty="0">
                <a:latin typeface="+mj-lt"/>
              </a:rPr>
              <a:t>Contributions &amp; Next Steps</a:t>
            </a:r>
          </a:p>
        </p:txBody>
      </p:sp>
      <p:sp>
        <p:nvSpPr>
          <p:cNvPr id="8" name="Slide Number Placeholder 7">
            <a:extLst>
              <a:ext uri="{FF2B5EF4-FFF2-40B4-BE49-F238E27FC236}">
                <a16:creationId xmlns:a16="http://schemas.microsoft.com/office/drawing/2014/main" id="{3F1983A5-98D6-9C5C-02B8-0E8E8682E521}"/>
              </a:ext>
            </a:extLst>
          </p:cNvPr>
          <p:cNvSpPr>
            <a:spLocks noGrp="1"/>
          </p:cNvSpPr>
          <p:nvPr>
            <p:ph type="sldNum" sz="quarter" idx="12"/>
          </p:nvPr>
        </p:nvSpPr>
        <p:spPr/>
        <p:txBody>
          <a:bodyPr/>
          <a:lstStyle/>
          <a:p>
            <a:fld id="{8A7A6979-0714-4377-B894-6BE4C2D6E202}" type="slidenum">
              <a:rPr lang="en-US" smtClean="0"/>
              <a:pPr/>
              <a:t>9</a:t>
            </a:fld>
            <a:endParaRPr lang="en-US" dirty="0"/>
          </a:p>
        </p:txBody>
      </p:sp>
      <p:pic>
        <p:nvPicPr>
          <p:cNvPr id="3" name="Image 0" descr="/mnt/data/qr_manuscript.png">
            <a:extLst>
              <a:ext uri="{FF2B5EF4-FFF2-40B4-BE49-F238E27FC236}">
                <a16:creationId xmlns:a16="http://schemas.microsoft.com/office/drawing/2014/main" id="{A07FDEA6-FF24-2889-183C-5745B2068828}"/>
              </a:ext>
            </a:extLst>
          </p:cNvPr>
          <p:cNvPicPr>
            <a:picLocks noChangeAspect="1"/>
          </p:cNvPicPr>
          <p:nvPr/>
        </p:nvPicPr>
        <p:blipFill>
          <a:blip r:embed="rId3"/>
          <a:stretch>
            <a:fillRect/>
          </a:stretch>
        </p:blipFill>
        <p:spPr>
          <a:xfrm>
            <a:off x="891399" y="4353187"/>
            <a:ext cx="1427126" cy="1427126"/>
          </a:xfrm>
          <a:prstGeom prst="rect">
            <a:avLst/>
          </a:prstGeom>
        </p:spPr>
      </p:pic>
      <p:sp>
        <p:nvSpPr>
          <p:cNvPr id="4" name="TextBox 3">
            <a:extLst>
              <a:ext uri="{FF2B5EF4-FFF2-40B4-BE49-F238E27FC236}">
                <a16:creationId xmlns:a16="http://schemas.microsoft.com/office/drawing/2014/main" id="{7C5445F2-197E-36A2-10EC-660814C1F234}"/>
              </a:ext>
            </a:extLst>
          </p:cNvPr>
          <p:cNvSpPr txBox="1"/>
          <p:nvPr/>
        </p:nvSpPr>
        <p:spPr>
          <a:xfrm>
            <a:off x="518382" y="5758542"/>
            <a:ext cx="2173159" cy="369332"/>
          </a:xfrm>
          <a:prstGeom prst="rect">
            <a:avLst/>
          </a:prstGeom>
          <a:noFill/>
        </p:spPr>
        <p:txBody>
          <a:bodyPr wrap="none" rtlCol="0">
            <a:spAutoFit/>
          </a:bodyPr>
          <a:lstStyle/>
          <a:p>
            <a:r>
              <a:rPr lang="en-US" b="1" dirty="0"/>
              <a:t>Read Full Paper Here</a:t>
            </a:r>
          </a:p>
        </p:txBody>
      </p:sp>
      <p:sp>
        <p:nvSpPr>
          <p:cNvPr id="5" name="TextBox 4">
            <a:extLst>
              <a:ext uri="{FF2B5EF4-FFF2-40B4-BE49-F238E27FC236}">
                <a16:creationId xmlns:a16="http://schemas.microsoft.com/office/drawing/2014/main" id="{F74751DC-650E-0587-C6DF-78A3CB861868}"/>
              </a:ext>
            </a:extLst>
          </p:cNvPr>
          <p:cNvSpPr txBox="1"/>
          <p:nvPr/>
        </p:nvSpPr>
        <p:spPr>
          <a:xfrm>
            <a:off x="2318525" y="6196223"/>
            <a:ext cx="4756430" cy="892552"/>
          </a:xfrm>
          <a:prstGeom prst="rect">
            <a:avLst/>
          </a:prstGeom>
          <a:noFill/>
        </p:spPr>
        <p:txBody>
          <a:bodyPr wrap="none" rtlCol="0">
            <a:spAutoFit/>
          </a:bodyPr>
          <a:lstStyle/>
          <a:p>
            <a:pPr>
              <a:buNone/>
            </a:pPr>
            <a:endParaRPr lang="en-US" dirty="0"/>
          </a:p>
          <a:p>
            <a:r>
              <a:rPr lang="en-US" sz="1600" i="1" dirty="0">
                <a:solidFill>
                  <a:srgbClr val="555960"/>
                </a:solidFill>
              </a:rPr>
              <a:t>Supported by NSF Awards 2537308, 2537309, 2537310</a:t>
            </a:r>
          </a:p>
          <a:p>
            <a:endParaRPr lang="en-US" dirty="0"/>
          </a:p>
        </p:txBody>
      </p:sp>
      <p:pic>
        <p:nvPicPr>
          <p:cNvPr id="7" name="Picture 6" descr="A qr code on a white background&#10;&#10;AI-generated content may be incorrect.">
            <a:extLst>
              <a:ext uri="{FF2B5EF4-FFF2-40B4-BE49-F238E27FC236}">
                <a16:creationId xmlns:a16="http://schemas.microsoft.com/office/drawing/2014/main" id="{1C2DD742-142C-9863-F00C-B06AD955473C}"/>
              </a:ext>
            </a:extLst>
          </p:cNvPr>
          <p:cNvPicPr>
            <a:picLocks noChangeAspect="1"/>
          </p:cNvPicPr>
          <p:nvPr/>
        </p:nvPicPr>
        <p:blipFill>
          <a:blip r:embed="rId4"/>
          <a:stretch>
            <a:fillRect/>
          </a:stretch>
        </p:blipFill>
        <p:spPr>
          <a:xfrm>
            <a:off x="6934734" y="4233101"/>
            <a:ext cx="1427126" cy="1427126"/>
          </a:xfrm>
          <a:prstGeom prst="rect">
            <a:avLst/>
          </a:prstGeom>
        </p:spPr>
      </p:pic>
      <p:sp>
        <p:nvSpPr>
          <p:cNvPr id="10" name="TextBox 9">
            <a:extLst>
              <a:ext uri="{FF2B5EF4-FFF2-40B4-BE49-F238E27FC236}">
                <a16:creationId xmlns:a16="http://schemas.microsoft.com/office/drawing/2014/main" id="{243D76C0-83E3-F9AA-9949-CA972331A488}"/>
              </a:ext>
            </a:extLst>
          </p:cNvPr>
          <p:cNvSpPr txBox="1"/>
          <p:nvPr/>
        </p:nvSpPr>
        <p:spPr>
          <a:xfrm>
            <a:off x="6660967" y="5595647"/>
            <a:ext cx="1896801" cy="369332"/>
          </a:xfrm>
          <a:prstGeom prst="rect">
            <a:avLst/>
          </a:prstGeom>
          <a:noFill/>
        </p:spPr>
        <p:txBody>
          <a:bodyPr wrap="none" rtlCol="0">
            <a:spAutoFit/>
          </a:bodyPr>
          <a:lstStyle/>
          <a:p>
            <a:r>
              <a:rPr lang="en-US" b="1" dirty="0"/>
              <a:t>Full Artifacts Here</a:t>
            </a:r>
          </a:p>
        </p:txBody>
      </p:sp>
      <p:pic>
        <p:nvPicPr>
          <p:cNvPr id="11" name="Picture 16" descr="A picture containing text, transport, wheel&#10;&#10;Description automatically generated">
            <a:extLst>
              <a:ext uri="{FF2B5EF4-FFF2-40B4-BE49-F238E27FC236}">
                <a16:creationId xmlns:a16="http://schemas.microsoft.com/office/drawing/2014/main" id="{67CD1C05-DAB5-48E8-C3A4-3CA0349C7BCD}"/>
              </a:ext>
            </a:extLst>
          </p:cNvPr>
          <p:cNvPicPr>
            <a:picLocks noChangeAspect="1"/>
          </p:cNvPicPr>
          <p:nvPr/>
        </p:nvPicPr>
        <p:blipFill>
          <a:blip r:embed="rId5"/>
          <a:stretch>
            <a:fillRect/>
          </a:stretch>
        </p:blipFill>
        <p:spPr>
          <a:xfrm>
            <a:off x="3872504" y="4776367"/>
            <a:ext cx="1767720" cy="1767720"/>
          </a:xfrm>
          <a:prstGeom prst="rect">
            <a:avLst/>
          </a:prstGeom>
        </p:spPr>
      </p:pic>
    </p:spTree>
    <p:extLst>
      <p:ext uri="{BB962C8B-B14F-4D97-AF65-F5344CB8AC3E}">
        <p14:creationId xmlns:p14="http://schemas.microsoft.com/office/powerpoint/2010/main" val="107746411"/>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9E3AD06B-D8D1-A94A-84D8-5094694EB87E}">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F453CD45-6964-F347-9664-107D0DA57BDB}">
  <we:reference id="wa200010001" version="1.0.0.1" store="en-US" storeType="OMEX"/>
  <we:alternateReferences>
    <we:reference id="wa200010001" version="1.0.0.1" store="wa200010001" storeType="OMEX"/>
  </we:alternateReferences>
  <we:properties>
    <we:property name="claude.fileId" value="&quot;a89bb660-ae10-444b-9a58-1a04c2a86c4a&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79636</TotalTime>
  <Words>3379</Words>
  <Application>Microsoft Office PowerPoint</Application>
  <PresentationFormat>On-screen Show (4:3)</PresentationFormat>
  <Paragraphs>343</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Purdue1</vt:lpstr>
      <vt:lpstr>PowerPoint Presentation</vt:lpstr>
      <vt:lpstr>PowerPoint Presentation</vt:lpstr>
      <vt:lpstr>Research Software Forms a Supply Chain  </vt:lpstr>
      <vt:lpstr>The RSSC Security Challenge</vt:lpstr>
      <vt:lpstr>The RSSC — Definitional Challenge</vt:lpstr>
      <vt:lpstr>What We Built: An RSSC-Oriented Taxonomy</vt:lpstr>
      <vt:lpstr>Applying the Taxonomy to the RSE Corpus</vt:lpstr>
      <vt:lpstr>Taxonomy-Aware Scorecard Analysis</vt:lpstr>
      <vt:lpstr>Contributions &amp; Next Steps</vt:lpstr>
      <vt:lpstr>PowerPoint Presentation</vt:lpstr>
      <vt:lpstr>Applying the Taxonomy to the RSE Corpus</vt:lpstr>
      <vt:lpstr>The RSSC Security Challenge</vt:lpstr>
      <vt:lpstr>Taxonomy-Aware Scorecard Analysis</vt:lpstr>
      <vt:lpstr>Taxonomy-Aware Scorecard Analysis (Table Version)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Anandayuvaraj, Dharun</dc:creator>
  <cp:lastModifiedBy>Kelechi Gabriel Kalu</cp:lastModifiedBy>
  <cp:revision>106</cp:revision>
  <dcterms:created xsi:type="dcterms:W3CDTF">2020-02-21T23:00:33Z</dcterms:created>
  <dcterms:modified xsi:type="dcterms:W3CDTF">2026-04-14T14:35:22Z</dcterms:modified>
</cp:coreProperties>
</file>