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8" r:id="rId1"/>
  </p:sldMasterIdLst>
  <p:notesMasterIdLst>
    <p:notesMasterId r:id="rId16"/>
  </p:notesMasterIdLst>
  <p:handoutMasterIdLst>
    <p:handoutMasterId r:id="rId17"/>
  </p:handoutMasterIdLst>
  <p:sldIdLst>
    <p:sldId id="1654" r:id="rId2"/>
    <p:sldId id="1685" r:id="rId3"/>
    <p:sldId id="1695" r:id="rId4"/>
    <p:sldId id="1691" r:id="rId5"/>
    <p:sldId id="1679" r:id="rId6"/>
    <p:sldId id="1681" r:id="rId7"/>
    <p:sldId id="1683" r:id="rId8"/>
    <p:sldId id="1694" r:id="rId9"/>
    <p:sldId id="1692" r:id="rId10"/>
    <p:sldId id="1678" r:id="rId11"/>
    <p:sldId id="1689" r:id="rId12"/>
    <p:sldId id="1690" r:id="rId13"/>
    <p:sldId id="1693" r:id="rId14"/>
    <p:sldId id="1682"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Front page" id="{F4560B56-DE6A-B943-B363-524756E94B9F}">
          <p14:sldIdLst>
            <p14:sldId id="1654"/>
            <p14:sldId id="1685"/>
            <p14:sldId id="1695"/>
            <p14:sldId id="1691"/>
            <p14:sldId id="1679"/>
            <p14:sldId id="1681"/>
            <p14:sldId id="1683"/>
            <p14:sldId id="1694"/>
            <p14:sldId id="1692"/>
            <p14:sldId id="1678"/>
            <p14:sldId id="1689"/>
            <p14:sldId id="1690"/>
            <p14:sldId id="1693"/>
            <p14:sldId id="1682"/>
          </p14:sldIdLst>
        </p14:section>
        <p14:section name="Background and Motivation" id="{AB5DCC16-C03C-3B48-AD31-AA367A2FD258}">
          <p14:sldIdLst/>
        </p14:section>
        <p14:section name="Research" id="{A2D55829-B903-CF43-A125-417E0F7017C6}">
          <p14:sldIdLst/>
        </p14:section>
        <p14:section name="Results" id="{81318E92-0ACB-434C-87F4-2C4042BBF35E}">
          <p14:sldIdLst/>
        </p14:section>
        <p14:section name="Discussion" id="{22B9D3BB-8C7A-42CD-8F7B-0A32F75F1765}">
          <p14:sldIdLst/>
        </p14:section>
        <p14:section name="Conclusion" id="{567B1BD3-F492-0B41-A8E3-598F90A9323D}">
          <p14:sldIdLst/>
        </p14:section>
        <p14:section name="Bonus slides" id="{4C9E168F-9DDE-F94B-A1F3-6DB24D348ED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7F54934-D715-F194-E2B0-52BB20E31A4B}" name="Anandayuvaraj, Dharun Rajkkumar" initials="ADR" userId="Anandayuvaraj, Dharun Rajkkumar" providerId="None"/>
  <p188:author id="{5BB5E135-98E7-5772-B586-AE35DDD0882B}" name="Guest User" initials="GU" userId="S::urn:spo:anon#f6ebefc201ff287dee6461537898ec57c0c0061b2d05194fd05cd6ef849e9d90::" providerId="AD"/>
  <p188:author id="{856BE3C1-7BB8-71DA-5D15-BE09CD999183}" name="Guest User" initials="GU" userId="S::urn:spo:anon#3083ff0b9bf684d251096920d6dc162e06a111e52aa8330a796130226de5c30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nandayuvaraj, Dharun Rajkkumar" initials="ADR" lastIdx="1" clrIdx="0">
    <p:extLst>
      <p:ext uri="{19B8F6BF-5375-455C-9EA6-DF929625EA0E}">
        <p15:presenceInfo xmlns:p15="http://schemas.microsoft.com/office/powerpoint/2012/main" userId="Anandayuvaraj, Dharun Rajkkumar" providerId="None"/>
      </p:ext>
    </p:extLst>
  </p:cmAuthor>
  <p:cmAuthor id="2" name="Davis, James C" initials="JD" lastIdx="14" clrIdx="1">
    <p:extLst>
      <p:ext uri="{19B8F6BF-5375-455C-9EA6-DF929625EA0E}">
        <p15:presenceInfo xmlns:p15="http://schemas.microsoft.com/office/powerpoint/2012/main" userId="S::davisjam@purdue.edu::84778d94-b1cc-4a48-87ce-749e1d7d6e7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FD7ED"/>
    <a:srgbClr val="C2EFBA"/>
    <a:srgbClr val="F5C869"/>
    <a:srgbClr val="3257A8"/>
    <a:srgbClr val="DD6B7F"/>
    <a:srgbClr val="8B3D88"/>
    <a:srgbClr val="CC99FF"/>
    <a:srgbClr val="6B91C9"/>
    <a:srgbClr val="37A794"/>
    <a:srgbClr val="2DFF8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DA10B84-ECDB-9141-A96A-76F6D76412D3}" v="2" dt="2026-04-28T04:59:30.47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153" autoAdjust="0"/>
    <p:restoredTop sz="72222" autoAdjust="0"/>
  </p:normalViewPr>
  <p:slideViewPr>
    <p:cSldViewPr snapToGrid="0" snapToObjects="1">
      <p:cViewPr varScale="1">
        <p:scale>
          <a:sx n="86" d="100"/>
          <a:sy n="86" d="100"/>
        </p:scale>
        <p:origin x="216" y="192"/>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snapToObjects="1">
      <p:cViewPr varScale="1">
        <p:scale>
          <a:sx n="58" d="100"/>
          <a:sy n="58" d="100"/>
        </p:scale>
        <p:origin x="2285" y="35"/>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5" Type="http://schemas.microsoft.com/office/2018/10/relationships/authors" Targe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s, James C" userId="84778d94-b1cc-4a48-87ce-749e1d7d6e72" providerId="ADAL" clId="{01D1F3F8-C254-4989-B9E6-2B4E3D4AECBE}"/>
    <pc:docChg chg="modSld">
      <pc:chgData name="Davis, James C" userId="84778d94-b1cc-4a48-87ce-749e1d7d6e72" providerId="ADAL" clId="{01D1F3F8-C254-4989-B9E6-2B4E3D4AECBE}" dt="2026-04-14T13:16:27.630" v="1" actId="20577"/>
      <pc:docMkLst>
        <pc:docMk/>
      </pc:docMkLst>
      <pc:sldChg chg="modNotesTx">
        <pc:chgData name="Davis, James C" userId="84778d94-b1cc-4a48-87ce-749e1d7d6e72" providerId="ADAL" clId="{01D1F3F8-C254-4989-B9E6-2B4E3D4AECBE}" dt="2026-04-14T13:16:27.630" v="1" actId="20577"/>
        <pc:sldMkLst>
          <pc:docMk/>
          <pc:sldMk cId="4175187323" sldId="1681"/>
        </pc:sldMkLst>
      </pc:sldChg>
    </pc:docChg>
  </pc:docChgLst>
  <pc:docChgLst>
    <pc:chgData name="Kelechi Gabriel Kalu" userId="53f8ae31-941e-4bfa-8494-a3a9e17e4286" providerId="ADAL" clId="{07D9D938-EA3E-5977-94BA-0E4D65F3426F}"/>
    <pc:docChg chg="custSel modSld">
      <pc:chgData name="Kelechi Gabriel Kalu" userId="53f8ae31-941e-4bfa-8494-a3a9e17e4286" providerId="ADAL" clId="{07D9D938-EA3E-5977-94BA-0E4D65F3426F}" dt="2026-04-28T04:59:30.471" v="2"/>
      <pc:docMkLst>
        <pc:docMk/>
      </pc:docMkLst>
      <pc:sldChg chg="modSp mod">
        <pc:chgData name="Kelechi Gabriel Kalu" userId="53f8ae31-941e-4bfa-8494-a3a9e17e4286" providerId="ADAL" clId="{07D9D938-EA3E-5977-94BA-0E4D65F3426F}" dt="2026-04-13T14:28:09.204" v="1" actId="20577"/>
        <pc:sldMkLst>
          <pc:docMk/>
          <pc:sldMk cId="99388042" sldId="1654"/>
        </pc:sldMkLst>
        <pc:spChg chg="mod">
          <ac:chgData name="Kelechi Gabriel Kalu" userId="53f8ae31-941e-4bfa-8494-a3a9e17e4286" providerId="ADAL" clId="{07D9D938-EA3E-5977-94BA-0E4D65F3426F}" dt="2026-04-13T14:28:09.204" v="1" actId="20577"/>
          <ac:spMkLst>
            <pc:docMk/>
            <pc:sldMk cId="99388042" sldId="1654"/>
            <ac:spMk id="35" creationId="{2102E04C-70B4-DBBA-D12A-790FB5DA486E}"/>
          </ac:spMkLst>
        </pc:spChg>
      </pc:sldChg>
      <pc:sldChg chg="modSp">
        <pc:chgData name="Kelechi Gabriel Kalu" userId="53f8ae31-941e-4bfa-8494-a3a9e17e4286" providerId="ADAL" clId="{07D9D938-EA3E-5977-94BA-0E4D65F3426F}" dt="2026-04-28T04:59:30.471" v="2"/>
        <pc:sldMkLst>
          <pc:docMk/>
          <pc:sldMk cId="4175187323" sldId="1681"/>
        </pc:sldMkLst>
        <pc:graphicFrameChg chg="mod">
          <ac:chgData name="Kelechi Gabriel Kalu" userId="53f8ae31-941e-4bfa-8494-a3a9e17e4286" providerId="ADAL" clId="{07D9D938-EA3E-5977-94BA-0E4D65F3426F}" dt="2026-04-28T04:59:30.471" v="2"/>
          <ac:graphicFrameMkLst>
            <pc:docMk/>
            <pc:sldMk cId="4175187323" sldId="1681"/>
            <ac:graphicFrameMk id="10" creationId="{8795BB90-FF09-A520-3E04-A9DF9AE3263F}"/>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60709A-F9F7-D040-98DA-CAB39F0EB2A3}" type="doc">
      <dgm:prSet loTypeId="urn:microsoft.com/office/officeart/2005/8/layout/matrix1" loCatId="" qsTypeId="urn:microsoft.com/office/officeart/2005/8/quickstyle/simple1" qsCatId="simple" csTypeId="urn:microsoft.com/office/officeart/2005/8/colors/accent1_2" csCatId="accent1" phldr="1"/>
      <dgm:spPr/>
      <dgm:t>
        <a:bodyPr/>
        <a:lstStyle/>
        <a:p>
          <a:endParaRPr lang="en-US"/>
        </a:p>
      </dgm:t>
    </dgm:pt>
    <dgm:pt modelId="{DC8C2C2E-0005-0E42-A9F0-E71314155667}">
      <dgm:prSet phldrT="[Text]" custT="1"/>
      <dgm:spPr>
        <a:solidFill>
          <a:srgbClr val="AFD7ED"/>
        </a:solidFill>
      </dgm:spPr>
      <dgm:t>
        <a:bodyPr/>
        <a:lstStyle/>
        <a:p>
          <a:pPr>
            <a:buNone/>
          </a:pPr>
          <a:r>
            <a:rPr lang="en-US" sz="2000" b="1" i="1" dirty="0"/>
            <a:t>Q1. Can we identify which agent produced a contribution?</a:t>
          </a:r>
        </a:p>
        <a:p>
          <a:pPr>
            <a:buNone/>
          </a:pPr>
          <a:r>
            <a:rPr lang="en-US" sz="1600" b="0" i="0" u="sng" dirty="0"/>
            <a:t>Controlled agent attribution study</a:t>
          </a:r>
        </a:p>
      </dgm:t>
    </dgm:pt>
    <dgm:pt modelId="{8C9915CE-F358-414E-9913-21ECD2EC0286}" type="parTrans" cxnId="{9C8EC22C-C839-5647-8365-133FD9441C7D}">
      <dgm:prSet/>
      <dgm:spPr/>
      <dgm:t>
        <a:bodyPr/>
        <a:lstStyle/>
        <a:p>
          <a:endParaRPr lang="en-US"/>
        </a:p>
      </dgm:t>
    </dgm:pt>
    <dgm:pt modelId="{7F77DA40-9624-B141-B533-2B6F3548D627}" type="sibTrans" cxnId="{9C8EC22C-C839-5647-8365-133FD9441C7D}">
      <dgm:prSet/>
      <dgm:spPr/>
      <dgm:t>
        <a:bodyPr/>
        <a:lstStyle/>
        <a:p>
          <a:endParaRPr lang="en-US"/>
        </a:p>
      </dgm:t>
    </dgm:pt>
    <dgm:pt modelId="{0D107D9B-51F4-2A40-9BE5-93C4B5966F3F}">
      <dgm:prSet phldrT="[Text]" custT="1"/>
      <dgm:spPr>
        <a:solidFill>
          <a:schemeClr val="accent3">
            <a:lumMod val="40000"/>
            <a:lumOff val="60000"/>
          </a:schemeClr>
        </a:solidFill>
      </dgm:spPr>
      <dgm:t>
        <a:bodyPr/>
        <a:lstStyle/>
        <a:p>
          <a:pPr>
            <a:buNone/>
          </a:pPr>
          <a:r>
            <a:rPr lang="en-US" sz="2000" b="1" i="1" dirty="0"/>
            <a:t>Q2. Does agent identity improve trust judgments beyond artifact-only signals?</a:t>
          </a:r>
        </a:p>
        <a:p>
          <a:pPr>
            <a:buNone/>
          </a:pPr>
          <a:r>
            <a:rPr lang="en-US" sz="1600" u="sng" dirty="0" err="1"/>
            <a:t>AIDev</a:t>
          </a:r>
          <a:r>
            <a:rPr lang="en-US" sz="1600" u="sng" dirty="0"/>
            <a:t> external validation</a:t>
          </a:r>
          <a:endParaRPr lang="en-US" sz="1600" b="1" i="1" u="sng" dirty="0"/>
        </a:p>
      </dgm:t>
    </dgm:pt>
    <dgm:pt modelId="{0EB7C1F7-270E-9F42-BFFB-480724DC566E}" type="parTrans" cxnId="{B2BB9B47-9145-D243-881D-1A47EB12E7BE}">
      <dgm:prSet/>
      <dgm:spPr/>
      <dgm:t>
        <a:bodyPr/>
        <a:lstStyle/>
        <a:p>
          <a:endParaRPr lang="en-US"/>
        </a:p>
      </dgm:t>
    </dgm:pt>
    <dgm:pt modelId="{49A1EB91-53A5-C346-AEA6-B7E094FD790D}" type="sibTrans" cxnId="{B2BB9B47-9145-D243-881D-1A47EB12E7BE}">
      <dgm:prSet/>
      <dgm:spPr/>
      <dgm:t>
        <a:bodyPr/>
        <a:lstStyle/>
        <a:p>
          <a:endParaRPr lang="en-US"/>
        </a:p>
      </dgm:t>
    </dgm:pt>
    <dgm:pt modelId="{5461D2C0-B352-B949-8CA0-8393E999268B}">
      <dgm:prSet phldrT="[Text]" custT="1"/>
      <dgm:spPr>
        <a:solidFill>
          <a:schemeClr val="accent3">
            <a:lumMod val="40000"/>
            <a:lumOff val="60000"/>
          </a:schemeClr>
        </a:solidFill>
      </dgm:spPr>
      <dgm:t>
        <a:bodyPr/>
        <a:lstStyle/>
        <a:p>
          <a:pPr>
            <a:buNone/>
          </a:pPr>
          <a:r>
            <a:rPr lang="en-US" sz="2000" b="1" i="1" dirty="0"/>
            <a:t>Q3. Do the proposed security signals predict downstream security outcomes?</a:t>
          </a:r>
        </a:p>
        <a:p>
          <a:pPr>
            <a:buNone/>
          </a:pPr>
          <a:r>
            <a:rPr lang="en-US" sz="1600" u="sng" dirty="0"/>
            <a:t>Quasi-experimental / retrospective analyses</a:t>
          </a:r>
          <a:endParaRPr lang="en-US" sz="1600" b="1" i="1" u="sng" dirty="0"/>
        </a:p>
      </dgm:t>
    </dgm:pt>
    <dgm:pt modelId="{6E7232C3-E56D-F046-8CF8-2085A7DEB046}" type="parTrans" cxnId="{31977D7C-E2B5-BC43-ABF5-060A41DA9B3B}">
      <dgm:prSet/>
      <dgm:spPr/>
      <dgm:t>
        <a:bodyPr/>
        <a:lstStyle/>
        <a:p>
          <a:endParaRPr lang="en-US"/>
        </a:p>
      </dgm:t>
    </dgm:pt>
    <dgm:pt modelId="{37C2F921-69CE-F34E-B8AF-5AA91D0F0C4F}" type="sibTrans" cxnId="{31977D7C-E2B5-BC43-ABF5-060A41DA9B3B}">
      <dgm:prSet/>
      <dgm:spPr/>
      <dgm:t>
        <a:bodyPr/>
        <a:lstStyle/>
        <a:p>
          <a:endParaRPr lang="en-US"/>
        </a:p>
      </dgm:t>
    </dgm:pt>
    <dgm:pt modelId="{5A5B864D-E0D4-F74F-BC89-457242F1F54E}">
      <dgm:prSet phldrT="[Text]" custT="1"/>
      <dgm:spPr>
        <a:solidFill>
          <a:srgbClr val="C2EFBA"/>
        </a:solidFill>
      </dgm:spPr>
      <dgm:t>
        <a:bodyPr/>
        <a:lstStyle/>
        <a:p>
          <a:pPr>
            <a:buNone/>
          </a:pPr>
          <a:r>
            <a:rPr lang="en-US" sz="2000" b="1" i="1" dirty="0"/>
            <a:t>Q4. How do maintainers behave when shown ARMS-style evidence?</a:t>
          </a:r>
        </a:p>
        <a:p>
          <a:pPr>
            <a:buNone/>
          </a:pPr>
          <a:r>
            <a:rPr lang="en-US" sz="1600" u="sng" dirty="0"/>
            <a:t>Vignette study / chilling-effect follow-up</a:t>
          </a:r>
          <a:endParaRPr lang="en-US" sz="1600" b="1" i="1" u="sng" dirty="0"/>
        </a:p>
      </dgm:t>
    </dgm:pt>
    <dgm:pt modelId="{84E9343D-039D-A34A-B172-D65A6AB08A57}" type="parTrans" cxnId="{36E3BFFA-26EF-9A48-AAB5-A214C7B5A8DA}">
      <dgm:prSet/>
      <dgm:spPr/>
      <dgm:t>
        <a:bodyPr/>
        <a:lstStyle/>
        <a:p>
          <a:endParaRPr lang="en-US"/>
        </a:p>
      </dgm:t>
    </dgm:pt>
    <dgm:pt modelId="{3A4DCE71-F304-3144-8230-1CE1A26A8FBC}" type="sibTrans" cxnId="{36E3BFFA-26EF-9A48-AAB5-A214C7B5A8DA}">
      <dgm:prSet/>
      <dgm:spPr/>
      <dgm:t>
        <a:bodyPr/>
        <a:lstStyle/>
        <a:p>
          <a:endParaRPr lang="en-US"/>
        </a:p>
      </dgm:t>
    </dgm:pt>
    <dgm:pt modelId="{82AA203F-6D63-7A4A-AF6B-B767DD1F94F8}">
      <dgm:prSet phldrT="[Text]"/>
      <dgm:spPr>
        <a:noFill/>
        <a:ln>
          <a:noFill/>
        </a:ln>
      </dgm:spPr>
      <dgm:t>
        <a:bodyPr/>
        <a:lstStyle/>
        <a:p>
          <a:pPr rtl="0"/>
          <a:r>
            <a:rPr lang="en-US" dirty="0"/>
            <a:t>-</a:t>
          </a:r>
        </a:p>
      </dgm:t>
    </dgm:pt>
    <dgm:pt modelId="{0276DE89-12C6-C14F-947E-C63115CE1283}" type="sibTrans" cxnId="{F0CA198F-948C-B647-B89E-B7D684B5AB6A}">
      <dgm:prSet/>
      <dgm:spPr/>
      <dgm:t>
        <a:bodyPr/>
        <a:lstStyle/>
        <a:p>
          <a:endParaRPr lang="en-US"/>
        </a:p>
      </dgm:t>
    </dgm:pt>
    <dgm:pt modelId="{B5769440-A39C-9B4A-91AA-E688F0D0D611}" type="parTrans" cxnId="{F0CA198F-948C-B647-B89E-B7D684B5AB6A}">
      <dgm:prSet/>
      <dgm:spPr/>
      <dgm:t>
        <a:bodyPr/>
        <a:lstStyle/>
        <a:p>
          <a:endParaRPr lang="en-US"/>
        </a:p>
      </dgm:t>
    </dgm:pt>
    <dgm:pt modelId="{822BEFE0-FC4D-2844-8D34-A775B6297960}" type="pres">
      <dgm:prSet presAssocID="{9C60709A-F9F7-D040-98DA-CAB39F0EB2A3}" presName="diagram" presStyleCnt="0">
        <dgm:presLayoutVars>
          <dgm:chMax val="1"/>
          <dgm:dir/>
          <dgm:animLvl val="ctr"/>
          <dgm:resizeHandles val="exact"/>
        </dgm:presLayoutVars>
      </dgm:prSet>
      <dgm:spPr/>
    </dgm:pt>
    <dgm:pt modelId="{9714D0D8-5D69-964E-BCD5-60CC41F02BAD}" type="pres">
      <dgm:prSet presAssocID="{9C60709A-F9F7-D040-98DA-CAB39F0EB2A3}" presName="matrix" presStyleCnt="0"/>
      <dgm:spPr/>
    </dgm:pt>
    <dgm:pt modelId="{5C46169E-1B6A-994F-A199-0CE49EFE4779}" type="pres">
      <dgm:prSet presAssocID="{9C60709A-F9F7-D040-98DA-CAB39F0EB2A3}" presName="tile1" presStyleLbl="node1" presStyleIdx="0" presStyleCnt="4" custScaleX="101692" custScaleY="94849" custLinFactNeighborX="429" custLinFactNeighborY="405"/>
      <dgm:spPr>
        <a:prstGeom prst="rect">
          <a:avLst/>
        </a:prstGeom>
      </dgm:spPr>
    </dgm:pt>
    <dgm:pt modelId="{3A5A843A-B50B-1544-9F8B-A3418E034562}" type="pres">
      <dgm:prSet presAssocID="{9C60709A-F9F7-D040-98DA-CAB39F0EB2A3}" presName="tile1text" presStyleLbl="node1" presStyleIdx="0" presStyleCnt="4">
        <dgm:presLayoutVars>
          <dgm:chMax val="0"/>
          <dgm:chPref val="0"/>
          <dgm:bulletEnabled val="1"/>
        </dgm:presLayoutVars>
      </dgm:prSet>
      <dgm:spPr/>
    </dgm:pt>
    <dgm:pt modelId="{1369E4C7-689A-A24D-8004-C9AB8B611F17}" type="pres">
      <dgm:prSet presAssocID="{9C60709A-F9F7-D040-98DA-CAB39F0EB2A3}" presName="tile2" presStyleLbl="node1" presStyleIdx="1" presStyleCnt="4" custScaleX="91948" custScaleY="93402"/>
      <dgm:spPr>
        <a:prstGeom prst="rect">
          <a:avLst/>
        </a:prstGeom>
      </dgm:spPr>
    </dgm:pt>
    <dgm:pt modelId="{AA12B7B9-09FD-5144-B332-D180839F3E35}" type="pres">
      <dgm:prSet presAssocID="{9C60709A-F9F7-D040-98DA-CAB39F0EB2A3}" presName="tile2text" presStyleLbl="node1" presStyleIdx="1" presStyleCnt="4">
        <dgm:presLayoutVars>
          <dgm:chMax val="0"/>
          <dgm:chPref val="0"/>
          <dgm:bulletEnabled val="1"/>
        </dgm:presLayoutVars>
      </dgm:prSet>
      <dgm:spPr>
        <a:prstGeom prst="rect">
          <a:avLst/>
        </a:prstGeom>
      </dgm:spPr>
    </dgm:pt>
    <dgm:pt modelId="{A2159C9A-F7F6-574D-9F62-BCB9098D595D}" type="pres">
      <dgm:prSet presAssocID="{9C60709A-F9F7-D040-98DA-CAB39F0EB2A3}" presName="tile3" presStyleLbl="node1" presStyleIdx="2" presStyleCnt="4" custScaleX="103350" custScaleY="100187"/>
      <dgm:spPr>
        <a:prstGeom prst="rect">
          <a:avLst/>
        </a:prstGeom>
      </dgm:spPr>
    </dgm:pt>
    <dgm:pt modelId="{ABBF17FF-3E72-E542-A8AE-C2DA818BDA32}" type="pres">
      <dgm:prSet presAssocID="{9C60709A-F9F7-D040-98DA-CAB39F0EB2A3}" presName="tile3text" presStyleLbl="node1" presStyleIdx="2" presStyleCnt="4">
        <dgm:presLayoutVars>
          <dgm:chMax val="0"/>
          <dgm:chPref val="0"/>
          <dgm:bulletEnabled val="1"/>
        </dgm:presLayoutVars>
      </dgm:prSet>
      <dgm:spPr>
        <a:prstGeom prst="rect">
          <a:avLst/>
        </a:prstGeom>
      </dgm:spPr>
    </dgm:pt>
    <dgm:pt modelId="{154E70F6-6473-3B4A-9B9E-A39E6C9F97F1}" type="pres">
      <dgm:prSet presAssocID="{9C60709A-F9F7-D040-98DA-CAB39F0EB2A3}" presName="tile4" presStyleLbl="node1" presStyleIdx="3" presStyleCnt="4" custScaleX="91511" custScaleY="102389"/>
      <dgm:spPr>
        <a:prstGeom prst="rect">
          <a:avLst/>
        </a:prstGeom>
      </dgm:spPr>
    </dgm:pt>
    <dgm:pt modelId="{7D5F530D-AF90-6848-AD2A-B09D609AB236}" type="pres">
      <dgm:prSet presAssocID="{9C60709A-F9F7-D040-98DA-CAB39F0EB2A3}" presName="tile4text" presStyleLbl="node1" presStyleIdx="3" presStyleCnt="4">
        <dgm:presLayoutVars>
          <dgm:chMax val="0"/>
          <dgm:chPref val="0"/>
          <dgm:bulletEnabled val="1"/>
        </dgm:presLayoutVars>
      </dgm:prSet>
      <dgm:spPr/>
    </dgm:pt>
    <dgm:pt modelId="{6B952817-406A-8047-BB9B-2F2EFA350DFC}" type="pres">
      <dgm:prSet presAssocID="{9C60709A-F9F7-D040-98DA-CAB39F0EB2A3}" presName="centerTile" presStyleLbl="fgShp" presStyleIdx="0" presStyleCnt="1" custFlipVert="1" custScaleX="36888" custScaleY="9206" custLinFactNeighborX="1545" custLinFactNeighborY="-49191">
        <dgm:presLayoutVars>
          <dgm:chMax val="0"/>
          <dgm:chPref val="0"/>
        </dgm:presLayoutVars>
      </dgm:prSet>
      <dgm:spPr>
        <a:prstGeom prst="mathMinus">
          <a:avLst/>
        </a:prstGeom>
      </dgm:spPr>
    </dgm:pt>
  </dgm:ptLst>
  <dgm:cxnLst>
    <dgm:cxn modelId="{44680504-75F2-EC4E-B316-1A9D94CE70D2}" type="presOf" srcId="{9C60709A-F9F7-D040-98DA-CAB39F0EB2A3}" destId="{822BEFE0-FC4D-2844-8D34-A775B6297960}" srcOrd="0" destOrd="0" presId="urn:microsoft.com/office/officeart/2005/8/layout/matrix1"/>
    <dgm:cxn modelId="{C9BA3D18-D90C-0548-8EEE-0D75B91F683D}" type="presOf" srcId="{0D107D9B-51F4-2A40-9BE5-93C4B5966F3F}" destId="{AA12B7B9-09FD-5144-B332-D180839F3E35}" srcOrd="1" destOrd="0" presId="urn:microsoft.com/office/officeart/2005/8/layout/matrix1"/>
    <dgm:cxn modelId="{9C8EC22C-C839-5647-8365-133FD9441C7D}" srcId="{82AA203F-6D63-7A4A-AF6B-B767DD1F94F8}" destId="{DC8C2C2E-0005-0E42-A9F0-E71314155667}" srcOrd="0" destOrd="0" parTransId="{8C9915CE-F358-414E-9913-21ECD2EC0286}" sibTransId="{7F77DA40-9624-B141-B533-2B6F3548D627}"/>
    <dgm:cxn modelId="{B2BB9B47-9145-D243-881D-1A47EB12E7BE}" srcId="{82AA203F-6D63-7A4A-AF6B-B767DD1F94F8}" destId="{0D107D9B-51F4-2A40-9BE5-93C4B5966F3F}" srcOrd="1" destOrd="0" parTransId="{0EB7C1F7-270E-9F42-BFFB-480724DC566E}" sibTransId="{49A1EB91-53A5-C346-AEA6-B7E094FD790D}"/>
    <dgm:cxn modelId="{53040663-EB63-8F42-A6AF-60C53ABAA60C}" type="presOf" srcId="{82AA203F-6D63-7A4A-AF6B-B767DD1F94F8}" destId="{6B952817-406A-8047-BB9B-2F2EFA350DFC}" srcOrd="0" destOrd="0" presId="urn:microsoft.com/office/officeart/2005/8/layout/matrix1"/>
    <dgm:cxn modelId="{8DF5B76B-EF3B-5C43-8885-184CC9E0FCB5}" type="presOf" srcId="{5461D2C0-B352-B949-8CA0-8393E999268B}" destId="{ABBF17FF-3E72-E542-A8AE-C2DA818BDA32}" srcOrd="1" destOrd="0" presId="urn:microsoft.com/office/officeart/2005/8/layout/matrix1"/>
    <dgm:cxn modelId="{CE225B6E-2BF7-D240-B684-B7FA08E90A77}" type="presOf" srcId="{DC8C2C2E-0005-0E42-A9F0-E71314155667}" destId="{3A5A843A-B50B-1544-9F8B-A3418E034562}" srcOrd="1" destOrd="0" presId="urn:microsoft.com/office/officeart/2005/8/layout/matrix1"/>
    <dgm:cxn modelId="{31977D7C-E2B5-BC43-ABF5-060A41DA9B3B}" srcId="{82AA203F-6D63-7A4A-AF6B-B767DD1F94F8}" destId="{5461D2C0-B352-B949-8CA0-8393E999268B}" srcOrd="2" destOrd="0" parTransId="{6E7232C3-E56D-F046-8CF8-2085A7DEB046}" sibTransId="{37C2F921-69CE-F34E-B8AF-5AA91D0F0C4F}"/>
    <dgm:cxn modelId="{E9B89684-492C-8E47-B02F-7A04F09E4F63}" type="presOf" srcId="{5A5B864D-E0D4-F74F-BC89-457242F1F54E}" destId="{154E70F6-6473-3B4A-9B9E-A39E6C9F97F1}" srcOrd="0" destOrd="0" presId="urn:microsoft.com/office/officeart/2005/8/layout/matrix1"/>
    <dgm:cxn modelId="{2FA0398D-7F84-B149-ACF3-5A612873D10E}" type="presOf" srcId="{5461D2C0-B352-B949-8CA0-8393E999268B}" destId="{A2159C9A-F7F6-574D-9F62-BCB9098D595D}" srcOrd="0" destOrd="0" presId="urn:microsoft.com/office/officeart/2005/8/layout/matrix1"/>
    <dgm:cxn modelId="{F0CA198F-948C-B647-B89E-B7D684B5AB6A}" srcId="{9C60709A-F9F7-D040-98DA-CAB39F0EB2A3}" destId="{82AA203F-6D63-7A4A-AF6B-B767DD1F94F8}" srcOrd="0" destOrd="0" parTransId="{B5769440-A39C-9B4A-91AA-E688F0D0D611}" sibTransId="{0276DE89-12C6-C14F-947E-C63115CE1283}"/>
    <dgm:cxn modelId="{C736DFD8-048A-5D4C-9943-96D86D35D85F}" type="presOf" srcId="{DC8C2C2E-0005-0E42-A9F0-E71314155667}" destId="{5C46169E-1B6A-994F-A199-0CE49EFE4779}" srcOrd="0" destOrd="0" presId="urn:microsoft.com/office/officeart/2005/8/layout/matrix1"/>
    <dgm:cxn modelId="{BC0C12ED-8BA0-7848-99D8-814D5CBB273E}" type="presOf" srcId="{5A5B864D-E0D4-F74F-BC89-457242F1F54E}" destId="{7D5F530D-AF90-6848-AD2A-B09D609AB236}" srcOrd="1" destOrd="0" presId="urn:microsoft.com/office/officeart/2005/8/layout/matrix1"/>
    <dgm:cxn modelId="{95FCAFF8-1AC3-DC43-B977-9C8AE29CEF51}" type="presOf" srcId="{0D107D9B-51F4-2A40-9BE5-93C4B5966F3F}" destId="{1369E4C7-689A-A24D-8004-C9AB8B611F17}" srcOrd="0" destOrd="0" presId="urn:microsoft.com/office/officeart/2005/8/layout/matrix1"/>
    <dgm:cxn modelId="{36E3BFFA-26EF-9A48-AAB5-A214C7B5A8DA}" srcId="{82AA203F-6D63-7A4A-AF6B-B767DD1F94F8}" destId="{5A5B864D-E0D4-F74F-BC89-457242F1F54E}" srcOrd="3" destOrd="0" parTransId="{84E9343D-039D-A34A-B172-D65A6AB08A57}" sibTransId="{3A4DCE71-F304-3144-8230-1CE1A26A8FBC}"/>
    <dgm:cxn modelId="{A002C025-DFE9-9C43-BD44-E632749C2E71}" type="presParOf" srcId="{822BEFE0-FC4D-2844-8D34-A775B6297960}" destId="{9714D0D8-5D69-964E-BCD5-60CC41F02BAD}" srcOrd="0" destOrd="0" presId="urn:microsoft.com/office/officeart/2005/8/layout/matrix1"/>
    <dgm:cxn modelId="{7BDB708F-F8F5-274D-8088-BF481E4DE3E7}" type="presParOf" srcId="{9714D0D8-5D69-964E-BCD5-60CC41F02BAD}" destId="{5C46169E-1B6A-994F-A199-0CE49EFE4779}" srcOrd="0" destOrd="0" presId="urn:microsoft.com/office/officeart/2005/8/layout/matrix1"/>
    <dgm:cxn modelId="{06CD396F-3BC4-D347-8A9A-E3ED83314B60}" type="presParOf" srcId="{9714D0D8-5D69-964E-BCD5-60CC41F02BAD}" destId="{3A5A843A-B50B-1544-9F8B-A3418E034562}" srcOrd="1" destOrd="0" presId="urn:microsoft.com/office/officeart/2005/8/layout/matrix1"/>
    <dgm:cxn modelId="{09119A83-45AC-694A-BD59-A04019401D83}" type="presParOf" srcId="{9714D0D8-5D69-964E-BCD5-60CC41F02BAD}" destId="{1369E4C7-689A-A24D-8004-C9AB8B611F17}" srcOrd="2" destOrd="0" presId="urn:microsoft.com/office/officeart/2005/8/layout/matrix1"/>
    <dgm:cxn modelId="{10CBFD94-A54A-7A4C-BDC3-A52FA97CC6FF}" type="presParOf" srcId="{9714D0D8-5D69-964E-BCD5-60CC41F02BAD}" destId="{AA12B7B9-09FD-5144-B332-D180839F3E35}" srcOrd="3" destOrd="0" presId="urn:microsoft.com/office/officeart/2005/8/layout/matrix1"/>
    <dgm:cxn modelId="{6F8E4DE8-1051-5D4D-BC98-747E98F722EC}" type="presParOf" srcId="{9714D0D8-5D69-964E-BCD5-60CC41F02BAD}" destId="{A2159C9A-F7F6-574D-9F62-BCB9098D595D}" srcOrd="4" destOrd="0" presId="urn:microsoft.com/office/officeart/2005/8/layout/matrix1"/>
    <dgm:cxn modelId="{37EBA081-207E-CF4B-B603-A5EBBBE3AF68}" type="presParOf" srcId="{9714D0D8-5D69-964E-BCD5-60CC41F02BAD}" destId="{ABBF17FF-3E72-E542-A8AE-C2DA818BDA32}" srcOrd="5" destOrd="0" presId="urn:microsoft.com/office/officeart/2005/8/layout/matrix1"/>
    <dgm:cxn modelId="{B9F821A9-44A2-0142-A802-CD6E9F744FA6}" type="presParOf" srcId="{9714D0D8-5D69-964E-BCD5-60CC41F02BAD}" destId="{154E70F6-6473-3B4A-9B9E-A39E6C9F97F1}" srcOrd="6" destOrd="0" presId="urn:microsoft.com/office/officeart/2005/8/layout/matrix1"/>
    <dgm:cxn modelId="{FF68AFF4-8C07-004E-9678-60032BB7199F}" type="presParOf" srcId="{9714D0D8-5D69-964E-BCD5-60CC41F02BAD}" destId="{7D5F530D-AF90-6848-AD2A-B09D609AB236}" srcOrd="7" destOrd="0" presId="urn:microsoft.com/office/officeart/2005/8/layout/matrix1"/>
    <dgm:cxn modelId="{69D2491B-87B5-4B46-942C-DDBEC52CD432}" type="presParOf" srcId="{822BEFE0-FC4D-2844-8D34-A775B6297960}" destId="{6B952817-406A-8047-BB9B-2F2EFA350DFC}"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46169E-1B6A-994F-A199-0CE49EFE4779}">
      <dsp:nvSpPr>
        <dsp:cNvPr id="0" name=""/>
        <dsp:cNvSpPr/>
      </dsp:nvSpPr>
      <dsp:spPr>
        <a:xfrm rot="16200000">
          <a:off x="958648" y="-835969"/>
          <a:ext cx="2294266" cy="4019203"/>
        </a:xfrm>
        <a:prstGeom prst="rect">
          <a:avLst/>
        </a:prstGeom>
        <a:solidFill>
          <a:srgbClr val="AFD7ED"/>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b="1" i="1" kern="1200" dirty="0"/>
            <a:t>Q1. Can we identify which agent produced a contribution?</a:t>
          </a:r>
        </a:p>
        <a:p>
          <a:pPr marL="0" lvl="0" indent="0" algn="ctr" defTabSz="889000">
            <a:lnSpc>
              <a:spcPct val="90000"/>
            </a:lnSpc>
            <a:spcBef>
              <a:spcPct val="0"/>
            </a:spcBef>
            <a:spcAft>
              <a:spcPct val="35000"/>
            </a:spcAft>
            <a:buNone/>
          </a:pPr>
          <a:r>
            <a:rPr lang="en-US" sz="1600" b="0" i="0" u="sng" kern="1200" dirty="0"/>
            <a:t>Controlled agent attribution study</a:t>
          </a:r>
        </a:p>
      </dsp:txBody>
      <dsp:txXfrm rot="5400000">
        <a:off x="96180" y="26499"/>
        <a:ext cx="4019203" cy="1720700"/>
      </dsp:txXfrm>
    </dsp:sp>
    <dsp:sp modelId="{1369E4C7-689A-A24D-8004-C9AB8B611F17}">
      <dsp:nvSpPr>
        <dsp:cNvPr id="0" name=""/>
        <dsp:cNvSpPr/>
      </dsp:nvSpPr>
      <dsp:spPr>
        <a:xfrm>
          <a:off x="4224111" y="34202"/>
          <a:ext cx="3634088" cy="2259265"/>
        </a:xfrm>
        <a:prstGeom prst="rect">
          <a:avLst/>
        </a:prstGeom>
        <a:solidFill>
          <a:schemeClr val="accent3">
            <a:lumMod val="40000"/>
            <a:lumOff val="6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b="1" i="1" kern="1200" dirty="0"/>
            <a:t>Q2. Does agent identity improve trust judgments beyond artifact-only signals?</a:t>
          </a:r>
        </a:p>
        <a:p>
          <a:pPr marL="0" lvl="0" indent="0" algn="ctr" defTabSz="889000">
            <a:lnSpc>
              <a:spcPct val="90000"/>
            </a:lnSpc>
            <a:spcBef>
              <a:spcPct val="0"/>
            </a:spcBef>
            <a:spcAft>
              <a:spcPct val="35000"/>
            </a:spcAft>
            <a:buNone/>
          </a:pPr>
          <a:r>
            <a:rPr lang="en-US" sz="1600" u="sng" kern="1200" dirty="0" err="1"/>
            <a:t>AIDev</a:t>
          </a:r>
          <a:r>
            <a:rPr lang="en-US" sz="1600" u="sng" kern="1200" dirty="0"/>
            <a:t> external validation</a:t>
          </a:r>
          <a:endParaRPr lang="en-US" sz="1600" b="1" i="1" u="sng" kern="1200" dirty="0"/>
        </a:p>
      </dsp:txBody>
      <dsp:txXfrm>
        <a:off x="4224111" y="34202"/>
        <a:ext cx="3634088" cy="1694449"/>
      </dsp:txXfrm>
    </dsp:sp>
    <dsp:sp modelId="{A2159C9A-F7F6-574D-9F62-BCB9098D595D}">
      <dsp:nvSpPr>
        <dsp:cNvPr id="0" name=""/>
        <dsp:cNvSpPr/>
      </dsp:nvSpPr>
      <dsp:spPr>
        <a:xfrm rot="10800000">
          <a:off x="46459" y="2371005"/>
          <a:ext cx="4084733" cy="2423385"/>
        </a:xfrm>
        <a:prstGeom prst="rect">
          <a:avLst/>
        </a:prstGeom>
        <a:solidFill>
          <a:schemeClr val="accent3">
            <a:lumMod val="40000"/>
            <a:lumOff val="6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b="1" i="1" kern="1200" dirty="0"/>
            <a:t>Q3. Do the proposed security signals predict downstream security outcomes?</a:t>
          </a:r>
        </a:p>
        <a:p>
          <a:pPr marL="0" lvl="0" indent="0" algn="ctr" defTabSz="889000">
            <a:lnSpc>
              <a:spcPct val="90000"/>
            </a:lnSpc>
            <a:spcBef>
              <a:spcPct val="0"/>
            </a:spcBef>
            <a:spcAft>
              <a:spcPct val="35000"/>
            </a:spcAft>
            <a:buNone/>
          </a:pPr>
          <a:r>
            <a:rPr lang="en-US" sz="1600" u="sng" kern="1200" dirty="0"/>
            <a:t>Quasi-experimental / retrospective analyses</a:t>
          </a:r>
          <a:endParaRPr lang="en-US" sz="1600" b="1" i="1" u="sng" kern="1200" dirty="0"/>
        </a:p>
      </dsp:txBody>
      <dsp:txXfrm rot="10800000">
        <a:off x="46459" y="2976851"/>
        <a:ext cx="4084733" cy="1817539"/>
      </dsp:txXfrm>
    </dsp:sp>
    <dsp:sp modelId="{154E70F6-6473-3B4A-9B9E-A39E6C9F97F1}">
      <dsp:nvSpPr>
        <dsp:cNvPr id="0" name=""/>
        <dsp:cNvSpPr/>
      </dsp:nvSpPr>
      <dsp:spPr>
        <a:xfrm rot="5400000">
          <a:off x="4802831" y="1774289"/>
          <a:ext cx="2476649" cy="3616816"/>
        </a:xfrm>
        <a:prstGeom prst="rect">
          <a:avLst/>
        </a:prstGeom>
        <a:solidFill>
          <a:srgbClr val="C2EFBA"/>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b="1" i="1" kern="1200" dirty="0"/>
            <a:t>Q4. How do maintainers behave when shown ARMS-style evidence?</a:t>
          </a:r>
        </a:p>
        <a:p>
          <a:pPr marL="0" lvl="0" indent="0" algn="ctr" defTabSz="889000">
            <a:lnSpc>
              <a:spcPct val="90000"/>
            </a:lnSpc>
            <a:spcBef>
              <a:spcPct val="0"/>
            </a:spcBef>
            <a:spcAft>
              <a:spcPct val="35000"/>
            </a:spcAft>
            <a:buNone/>
          </a:pPr>
          <a:r>
            <a:rPr lang="en-US" sz="1600" u="sng" kern="1200" dirty="0"/>
            <a:t>Vignette study / chilling-effect follow-up</a:t>
          </a:r>
          <a:endParaRPr lang="en-US" sz="1600" b="1" i="1" u="sng" kern="1200" dirty="0"/>
        </a:p>
      </dsp:txBody>
      <dsp:txXfrm rot="-5400000">
        <a:off x="4232747" y="2963535"/>
        <a:ext cx="3616816" cy="1857486"/>
      </dsp:txXfrm>
    </dsp:sp>
    <dsp:sp modelId="{6B952817-406A-8047-BB9B-2F2EFA350DFC}">
      <dsp:nvSpPr>
        <dsp:cNvPr id="0" name=""/>
        <dsp:cNvSpPr/>
      </dsp:nvSpPr>
      <dsp:spPr>
        <a:xfrm flipV="1">
          <a:off x="3551587" y="1768261"/>
          <a:ext cx="874761" cy="111340"/>
        </a:xfrm>
        <a:prstGeom prst="mathMinus">
          <a:avLst/>
        </a:prstGeom>
        <a:noFill/>
        <a:ln w="127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rtl="0">
            <a:lnSpc>
              <a:spcPct val="90000"/>
            </a:lnSpc>
            <a:spcBef>
              <a:spcPct val="0"/>
            </a:spcBef>
            <a:spcAft>
              <a:spcPct val="35000"/>
            </a:spcAft>
            <a:buNone/>
          </a:pPr>
          <a:r>
            <a:rPr lang="en-US" sz="500" kern="1200" dirty="0"/>
            <a:t>-</a:t>
          </a:r>
        </a:p>
      </dsp:txBody>
      <dsp:txXfrm rot="10800000">
        <a:off x="3667537" y="1810837"/>
        <a:ext cx="642861" cy="26188"/>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B5E8AA2-9AD0-4B9F-9381-B830F47B77D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3A55C0C-02E4-4758-9B8A-7BEE1364215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2E6046B-5CC6-4FE6-A7EA-DCF0A7DC4AB5}" type="datetimeFigureOut">
              <a:rPr lang="en-US" smtClean="0"/>
              <a:t>4/22/26</a:t>
            </a:fld>
            <a:endParaRPr lang="en-US"/>
          </a:p>
        </p:txBody>
      </p:sp>
      <p:sp>
        <p:nvSpPr>
          <p:cNvPr id="4" name="Footer Placeholder 3">
            <a:extLst>
              <a:ext uri="{FF2B5EF4-FFF2-40B4-BE49-F238E27FC236}">
                <a16:creationId xmlns:a16="http://schemas.microsoft.com/office/drawing/2014/main" id="{2BB78D71-AE53-424C-AA76-712C7707643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956B646-7BDE-4EFA-ADEE-A6154934E43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D6CC678-E84D-48F2-A381-BA568BD88B79}" type="slidenum">
              <a:rPr lang="en-US" smtClean="0"/>
              <a:t>‹#›</a:t>
            </a:fld>
            <a:endParaRPr lang="en-US"/>
          </a:p>
        </p:txBody>
      </p:sp>
    </p:spTree>
    <p:extLst>
      <p:ext uri="{BB962C8B-B14F-4D97-AF65-F5344CB8AC3E}">
        <p14:creationId xmlns:p14="http://schemas.microsoft.com/office/powerpoint/2010/main" val="21457567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C61D50-A877-3647-9E52-6068133825CF}" type="datetimeFigureOut">
              <a:t>4/22/26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2A37BA-026F-9146-8519-D617D382498F}" type="slidenum">
              <a:t>‹#›</a:t>
            </a:fld>
            <a:endParaRPr lang="en-US"/>
          </a:p>
        </p:txBody>
      </p:sp>
    </p:spTree>
    <p:extLst>
      <p:ext uri="{BB962C8B-B14F-4D97-AF65-F5344CB8AC3E}">
        <p14:creationId xmlns:p14="http://schemas.microsoft.com/office/powerpoint/2010/main" val="5663052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Hello Everyone, I am Kelechi Gabriel  Kalu from Purdue University.</a:t>
            </a:r>
          </a:p>
          <a:p>
            <a:r>
              <a:rPr lang="en-US" dirty="0"/>
              <a:t>Today I will be presenting our work </a:t>
            </a:r>
            <a:r>
              <a:rPr lang="en-US" altLang="zh-CN" sz="1200" b="1" dirty="0">
                <a:latin typeface="+mn-lt"/>
                <a:ea typeface="宋体"/>
                <a:cs typeface="Calibri"/>
              </a:rPr>
              <a:t>ARMS: A Vision for Actor Reputation Metric Systems in the Open-Source Software Supply Chain</a:t>
            </a:r>
            <a:endParaRPr lang="zh-CN" altLang="en-US" sz="1200" b="1" dirty="0">
              <a:latin typeface="+mn-lt"/>
              <a:ea typeface="宋体"/>
              <a:cs typeface="Calibri"/>
            </a:endParaRPr>
          </a:p>
          <a:p>
            <a:pPr marL="0" lvl="0" indent="0" algn="l" rtl="0">
              <a:spcBef>
                <a:spcPts val="0"/>
              </a:spcBef>
              <a:spcAft>
                <a:spcPts val="0"/>
              </a:spcAft>
              <a:buNone/>
            </a:pPr>
            <a:endParaRPr lang="en-US" dirty="0"/>
          </a:p>
          <a:p>
            <a:pPr marL="0" lvl="0" indent="0" algn="l" rtl="0">
              <a:spcBef>
                <a:spcPts val="0"/>
              </a:spcBef>
              <a:spcAft>
                <a:spcPts val="0"/>
              </a:spcAft>
              <a:buNone/>
            </a:pPr>
            <a:r>
              <a:rPr lang="en-US" b="0" i="0" dirty="0">
                <a:solidFill>
                  <a:srgbClr val="D1D5DB"/>
                </a:solidFill>
                <a:effectLst/>
                <a:latin typeface="Söhne"/>
              </a:rPr>
              <a:t>I extend special thanks to my colleagues who collaborated with me to make this work possible.</a:t>
            </a:r>
          </a:p>
          <a:p>
            <a:pPr marL="0" lvl="0" indent="0" algn="l" rtl="0">
              <a:spcBef>
                <a:spcPts val="0"/>
              </a:spcBef>
              <a:spcAft>
                <a:spcPts val="0"/>
              </a:spcAft>
              <a:buNone/>
            </a:pPr>
            <a:r>
              <a:rPr lang="en-US" b="1" dirty="0"/>
              <a:t>(Click) </a:t>
            </a:r>
          </a:p>
          <a:p>
            <a:endParaRPr lang="en-US" dirty="0"/>
          </a:p>
        </p:txBody>
      </p:sp>
      <p:sp>
        <p:nvSpPr>
          <p:cNvPr id="4" name="Slide Number Placeholder 3"/>
          <p:cNvSpPr>
            <a:spLocks noGrp="1"/>
          </p:cNvSpPr>
          <p:nvPr>
            <p:ph type="sldNum" sz="quarter" idx="5"/>
          </p:nvPr>
        </p:nvSpPr>
        <p:spPr/>
        <p:txBody>
          <a:bodyPr/>
          <a:lstStyle/>
          <a:p>
            <a:fld id="{0A2A37BA-026F-9146-8519-D617D382498F}" type="slidenum">
              <a:rPr lang="en-US" smtClean="0"/>
              <a:t>1</a:t>
            </a:fld>
            <a:endParaRPr lang="en-US"/>
          </a:p>
        </p:txBody>
      </p:sp>
    </p:spTree>
    <p:extLst>
      <p:ext uri="{BB962C8B-B14F-4D97-AF65-F5344CB8AC3E}">
        <p14:creationId xmlns:p14="http://schemas.microsoft.com/office/powerpoint/2010/main" val="4881742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Let me explain why artifact checks alone are insufficient — five key reasons from our analysis.</a:t>
            </a:r>
          </a:p>
          <a:p>
            <a:endParaRPr lang="en-US" dirty="0"/>
          </a:p>
          <a:p>
            <a:r>
              <a:rPr lang="en-US" dirty="0"/>
              <a:t>First, scanners rely on known vulnerability databases. Novel attacks like Log4j evade detection entirely — the vulnerability existed for years before it was catalogued.</a:t>
            </a:r>
          </a:p>
          <a:p>
            <a:endParaRPr lang="en-US" dirty="0"/>
          </a:p>
          <a:p>
            <a:r>
              <a:rPr lang="en-US" dirty="0"/>
              <a:t>Second, code reviews are applied inconsistently. Research shows reviewers favor familiar contributors, creating blind spots for newcomers who may be either inexperienced or malicious.</a:t>
            </a:r>
          </a:p>
          <a:p>
            <a:endParaRPr lang="en-US" dirty="0"/>
          </a:p>
          <a:p>
            <a:r>
              <a:rPr lang="en-US" dirty="0"/>
              <a:t>Third, as projects grow, maintaining thorough artifact checks becomes resource-intensive, leading to superficial reviews or delayed patching.</a:t>
            </a:r>
          </a:p>
          <a:p>
            <a:endParaRPr lang="en-US" dirty="0"/>
          </a:p>
          <a:p>
            <a:r>
              <a:rPr lang="en-US" dirty="0"/>
              <a:t>Fourth — and this is increasingly important — agentic opacity. When an LLM agent proposes code, maintainers see only the final patch, not the reasoning or tool-use steps that produced it. Recent studies show code-generating LLMs can hallucinate package names, and attackers can register those names, creating real supply chain exposures.</a:t>
            </a:r>
          </a:p>
          <a:p>
            <a:endParaRPr lang="en-US" dirty="0"/>
          </a:p>
          <a:p>
            <a:r>
              <a:rPr lang="en-US" dirty="0"/>
              <a:t>Fifth, artifact-centric methods inspect code but completely ignore the developer behaviors and workflows that often precipitate security issues.</a:t>
            </a:r>
          </a:p>
          <a:p>
            <a:endParaRPr lang="en-US" dirty="0"/>
          </a:p>
          <a:p>
            <a:r>
              <a:rPr lang="en-US" dirty="0"/>
              <a:t>The bottom line: we need to complement artifact checks by also vetting the actors — both humans and AI agents.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73183-70C6-B333-E47C-F7C8BC1809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EB8439-9F3B-80CC-1CCC-DF5489A8BA8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492D68D-7547-8CC9-3BA2-4E53AE72979E}"/>
              </a:ext>
            </a:extLst>
          </p:cNvPr>
          <p:cNvSpPr>
            <a:spLocks noGrp="1"/>
          </p:cNvSpPr>
          <p:nvPr>
            <p:ph type="body" idx="1"/>
          </p:nvPr>
        </p:nvSpPr>
        <p:spPr/>
        <p:txBody>
          <a:bodyPr/>
          <a:lstStyle/>
          <a:p>
            <a:r>
              <a:rPr lang="en-US" sz="1200" b="1" dirty="0"/>
              <a:t>Figure 1 Walk-through:</a:t>
            </a:r>
          </a:p>
          <a:p>
            <a:r>
              <a:rPr lang="en-US" sz="1200" dirty="0"/>
              <a:t>This diagram shows the full ARMS pipeline. On the left, potential contributors — the trustees — who may be human developers or AI coding agents, submit change requests to an OSS project. These contributors fall into three threat classes: malicious actors attempting reputation spoofing, inexperienced contributors who inadvertently introduce vulnerabilities, and genuine capable contributors.</a:t>
            </a:r>
          </a:p>
          <a:p>
            <a:endParaRPr lang="en-US" sz="1200" dirty="0"/>
          </a:p>
          <a:p>
            <a:r>
              <a:rPr lang="en-US" sz="1200" dirty="0"/>
              <a:t>The maintainer team — the trustor — requests reputation information through the ARMS trust engine, which is the core contribution of our work. The engine retrieves each contributor's interaction history from the ecosystem and processes it through two stages.</a:t>
            </a:r>
          </a:p>
          <a:p>
            <a:endParaRPr lang="en-US" sz="1200" dirty="0"/>
          </a:p>
          <a:p>
            <a:r>
              <a:rPr lang="en-US" sz="1200" b="1" dirty="0"/>
              <a:t>Scoring Pipeline:</a:t>
            </a:r>
          </a:p>
          <a:p>
            <a:r>
              <a:rPr lang="en-US" sz="1200" dirty="0"/>
              <a:t>First, the security signal scorer computes a normalized score in [0,1] for each of the seven signals S1 through S7 — covering vulnerability introduction, use of vulnerable dependencies, code scanning adoption, integrity guarantees, branch protection, security policies, and automated workflows.</a:t>
            </a:r>
          </a:p>
          <a:p>
            <a:endParaRPr lang="en-US" sz="1200" dirty="0"/>
          </a:p>
          <a:p>
            <a:r>
              <a:rPr lang="en-US" sz="1200" dirty="0"/>
              <a:t>Next, these signal scores are combined into a weighted composite using three reputation weight factors: W1 package usage (how widely used are the contributor's projects), W2 community tenure (how long they've been active), and W3 centrality (their degree of connections to other actors).</a:t>
            </a:r>
          </a:p>
          <a:p>
            <a:endParaRPr lang="en-US" sz="1200" dirty="0"/>
          </a:p>
          <a:p>
            <a:r>
              <a:rPr lang="en-US" sz="1200" dirty="0"/>
              <a:t>The composite score is then benchmarked against ecosystem-wide distributions, producing a final reputation score and a recommended action — whether to accept, flag for additional review, or reject the contribution. This output is delivered to the maintainer team to inform their vetting decision.</a:t>
            </a:r>
          </a:p>
          <a:p>
            <a:endParaRPr lang="en-US" sz="1200" dirty="0"/>
          </a:p>
        </p:txBody>
      </p:sp>
    </p:spTree>
    <p:extLst>
      <p:ext uri="{BB962C8B-B14F-4D97-AF65-F5344CB8AC3E}">
        <p14:creationId xmlns:p14="http://schemas.microsoft.com/office/powerpoint/2010/main" val="13489403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dirty="0"/>
              <a:t>Connecting to the pipeline from Slide 5:</a:t>
            </a:r>
          </a:p>
          <a:p>
            <a:r>
              <a:rPr lang="en-US" sz="1200" dirty="0"/>
              <a:t>The previous slide showed the ARMS trust engine as a black box. This slide opens it up. Recall the first step of the scoring pipeline: compute a normalized score in [0,1] for each security signal. Here we detail exactly what those signals are and how the weighting works.</a:t>
            </a:r>
          </a:p>
          <a:p>
            <a:endParaRPr lang="en-US" sz="1200" dirty="0"/>
          </a:p>
          <a:p>
            <a:r>
              <a:rPr lang="en-US" sz="1200" b="1" dirty="0"/>
              <a:t>Seven Security Signals (left column):</a:t>
            </a:r>
          </a:p>
          <a:p>
            <a:r>
              <a:rPr lang="en-US" sz="1200" dirty="0"/>
              <a:t>We derived these from industry security standards — NIST, CNCF, and OpenSSF recommendations. Signals S1 and S2 are outcome-oriented: they measure vulnerabilities actually introduced through pull requests or commits, and the use of known-vulnerable dependencies. These capture the damage an actor has caused or enabled.</a:t>
            </a:r>
          </a:p>
          <a:p>
            <a:endParaRPr lang="en-US" sz="1200" dirty="0"/>
          </a:p>
          <a:p>
            <a:r>
              <a:rPr lang="en-US" sz="1200" dirty="0"/>
              <a:t>Signals S3 through S7 are practice-oriented: they measure whether an actor proactively adopts security tooling and processes. S3 is code scanning adoption, S4 is integrity guarantees like code signing, S5 is branch protection enforcement, S6 is whether the project has security policies and vulnerability reporting mechanisms, and S7 is use of automated security workflows. Together, these five signals indicate whether the contributor takes a security-conscious approach to development.</a:t>
            </a:r>
          </a:p>
          <a:p>
            <a:endParaRPr lang="en-US" sz="1200" dirty="0"/>
          </a:p>
          <a:p>
            <a:r>
              <a:rPr lang="en-US" sz="1200" b="1" dirty="0"/>
              <a:t>Reputation Weightage Signals (right column):</a:t>
            </a:r>
          </a:p>
          <a:p>
            <a:r>
              <a:rPr lang="en-US" sz="1200" dirty="0"/>
              <a:t>Not all contributions carry equal weight. After computing the seven signal scores, the pipeline applies three weighting factors. W1, Package Usage, measures how widely the contributor's own projects are used — a maintainer whose packages are depended on by thousands of downstream projects has more at stake. W2, Community Tenure, captures how long they've been active in the ecosystem — longer tenure means more observable history for the signals to draw on. W3, Centrality Score, measures their network position — how connected they are to other actors in the dependency graph.</a:t>
            </a:r>
          </a:p>
          <a:p>
            <a:endParaRPr lang="en-US" sz="1200" dirty="0"/>
          </a:p>
          <a:p>
            <a:r>
              <a:rPr lang="en-US" sz="1200" b="1" dirty="0"/>
              <a:t>Key design rationale:</a:t>
            </a:r>
          </a:p>
          <a:p>
            <a:r>
              <a:rPr lang="en-US" sz="1200" dirty="0"/>
              <a:t>These weights serve as calibration factors. A new contributor with low tenure and low centrality gets a more cautious assessment — not because their signals are bad, but because there's less data to be confident about. This is the weighted composite step from the scoring pipeline we saw on the previous slide. The composite then gets benchmarked against ecosystem-wide distributions to produce the final reputation score.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BFDFE-941C-F06F-8635-0381B36506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2CB6C8-3518-2248-204B-0207EC16F9A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84037EA-0342-E2D1-3E37-A3E03CBAC6DE}"/>
              </a:ext>
            </a:extLst>
          </p:cNvPr>
          <p:cNvSpPr>
            <a:spLocks noGrp="1"/>
          </p:cNvSpPr>
          <p:nvPr>
            <p:ph type="body" idx="1"/>
          </p:nvPr>
        </p:nvSpPr>
        <p:spPr/>
        <p:txBody>
          <a:bodyPr/>
          <a:lstStyle/>
          <a:p>
            <a:r>
              <a:rPr lang="en-US" dirty="0"/>
              <a:t>Moving to our proposed experiments. Any agent-aware deployment of ARMS first requires that the system can identify which agent, model family, or operator produced a contribution. An agent reputation score is only meaningful if the underlying actor can be linked reliably across contributions.</a:t>
            </a:r>
          </a:p>
          <a:p>
            <a:endParaRPr lang="en-US" dirty="0"/>
          </a:p>
          <a:p>
            <a:r>
              <a:rPr lang="en-US" dirty="0"/>
              <a:t>For the controlled simulation study, we will instantiate n different coding agents and assign them comparable software maintenance tasks. These agents may include different model families, different wrappers around the same foundation model, and different versions of the same agent. We'll record pull requests, commit metadata, tool-use traces, and dependency edits. Then we compare attribution methods — supply-chain provenance versus model fingerprinting — to see which reliably identifies the agent behind each contribution.</a:t>
            </a:r>
          </a:p>
          <a:p>
            <a:endParaRPr lang="en-US" dirty="0"/>
          </a:p>
          <a:p>
            <a:r>
              <a:rPr lang="en-US" dirty="0"/>
              <a:t>For the AIDev external validation, we use the AIDev dataset from Li et al. to test whether techniques from our controlled setting generalize to real-world agent-authored pull requests. This dataset lets us test whether agent identity improves downstream reputation judgments beyond artifact-only signals, especially given the trust gap that Li et al. observe between agent-authored and human-authored pull requests.</a:t>
            </a:r>
          </a:p>
          <a:p>
            <a:endParaRPr lang="en-US" dirty="0"/>
          </a:p>
          <a:p>
            <a:r>
              <a:rPr lang="en-US" dirty="0"/>
              <a:t>We'll measure attribution accuracy at the levels of agent family, version, and operator, and test robustness under prompt changes, tool wrappers, and fine-tuning.</a:t>
            </a:r>
          </a:p>
        </p:txBody>
      </p:sp>
    </p:spTree>
    <p:extLst>
      <p:ext uri="{BB962C8B-B14F-4D97-AF65-F5344CB8AC3E}">
        <p14:creationId xmlns:p14="http://schemas.microsoft.com/office/powerpoint/2010/main" val="39097025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Our second group of experiments evaluates the security signals themselves.</a:t>
            </a:r>
          </a:p>
          <a:p>
            <a:endParaRPr lang="en-US" dirty="0"/>
          </a:p>
          <a:p>
            <a:endParaRPr lang="en-US" sz="1200" dirty="0"/>
          </a:p>
          <a:p>
            <a:r>
              <a:rPr lang="en-US" sz="1200" b="1" dirty="0"/>
              <a:t>Quasi-Experimental Analyses:</a:t>
            </a:r>
          </a:p>
          <a:p>
            <a:r>
              <a:rPr lang="en-US" sz="1200" dirty="0"/>
              <a:t>The inter-metric relationship study asks: do the signals from slide 6 actually predict better security outcomes? We compare OSS projects that adopted a specific security practice — say, branch protection (S5) — to matched control projects that did not, using a difference-in-differences design. Regression models with project and time fixed effects isolate the combined impact of paired metrics. We measure changes in vulnerability incidence for outcome signals S1–S2 and shifts in contributor behaviors for practice signals S3–S7.</a:t>
            </a:r>
          </a:p>
          <a:p>
            <a:endParaRPr lang="en-US" sz="1200" dirty="0"/>
          </a:p>
          <a:p>
            <a:r>
              <a:rPr lang="en-US" sz="1200" dirty="0"/>
              <a:t>The retrospective incident prediction study provides a ground-truth sanity check. We take (known) supply-chain incidents — Event-Stream, </a:t>
            </a:r>
            <a:r>
              <a:rPr lang="en-US" sz="1200" dirty="0" err="1"/>
              <a:t>ua</a:t>
            </a:r>
            <a:r>
              <a:rPr lang="en-US" sz="1200" dirty="0"/>
              <a:t>-parser-</a:t>
            </a:r>
            <a:r>
              <a:rPr lang="en-US" sz="1200" dirty="0" err="1"/>
              <a:t>js</a:t>
            </a:r>
            <a:r>
              <a:rPr lang="en-US" sz="1200" dirty="0"/>
              <a:t> — and examine whether the pre-incident signal profiles of compromised projects' maintainers looked different from matched clean projects. Logistic regression with interaction terms tells us which signals best predict incident occurrence. If ARMS can retrospectively flag these cases, that's evidence the scoring pipeline from slide 5 captures meaningful risk.</a:t>
            </a:r>
          </a:p>
          <a:p>
            <a:endParaRPr lang="en-US" sz="1200" dirty="0"/>
          </a:p>
          <a:p>
            <a:r>
              <a:rPr lang="en-US" sz="1200" b="1" dirty="0"/>
              <a:t>User Behavioral Studies (deferred to follow-up work):</a:t>
            </a:r>
          </a:p>
          <a:p>
            <a:r>
              <a:rPr lang="en-US" sz="1200" dirty="0"/>
              <a:t>The collaborator vetting vignette study puts ARMS scores in front of real maintainers. We present anonymized contributor profiles — both human and agent — with varying metric scores and attribution evidence, then measure time-to-decision and how the ARMS signals influence vetting choices. This connects directly to the agent identification work on slide 7: once we can reliably attribute contributions to specific agents, we can include agent profiles in the vignettes alongside human ones.</a:t>
            </a:r>
          </a:p>
          <a:p>
            <a:endParaRPr lang="en-US" sz="1200" dirty="0"/>
          </a:p>
          <a:p>
            <a:r>
              <a:rPr lang="en-US" sz="1200" dirty="0"/>
              <a:t>The chilling effect analysis addresses a legitimate concern: could reputation tracking discourage legitimate contributors from participating? Marder et al. have shown that ubiquitous social networking can produce extended chilling effects on behavior. We plan surveys to measure whether developer willingness to contribute changes when they know reputation is being tracked, and whether the effect differs between experienced and newcomer contributors.</a:t>
            </a:r>
          </a:p>
          <a:p>
            <a:endParaRPr lang="en-US" sz="1200" dirty="0"/>
          </a:p>
          <a:p>
            <a:r>
              <a:rPr lang="en-US" sz="1200" b="1" dirty="0"/>
              <a:t>Prioritization note:</a:t>
            </a:r>
            <a:r>
              <a:rPr lang="en-US" sz="1200" dirty="0"/>
              <a:t> For the first TSE submission, we prioritize the ARMS prototype, agent identification studies, and the quasi-experimental analyses. The behavioral studies are deferred to follow-up work after quantitative validation — we want to make sure the signals are meaningful before testing whether maintainers find them useful.</a:t>
            </a:r>
          </a:p>
          <a:p>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A key activity in software projects is expanding the actor pool by bringing in new contributors and sometimes new maintainers.</a:t>
            </a:r>
            <a:br>
              <a:rPr lang="en-US" dirty="0"/>
            </a:br>
            <a:r>
              <a:rPr lang="en-US" dirty="0"/>
              <a:t>Today, that actor pool is no longer just humans.</a:t>
            </a:r>
            <a:br>
              <a:rPr lang="en-US" dirty="0"/>
            </a:br>
            <a:r>
              <a:rPr lang="en-US" dirty="0"/>
              <a:t>It can also include coding agents, or humans working through agents.</a:t>
            </a:r>
          </a:p>
          <a:p>
            <a:endParaRPr lang="en-US" dirty="0"/>
          </a:p>
          <a:p>
            <a:r>
              <a:rPr lang="en-US" dirty="0"/>
              <a:t>This matters because these software components (open-source and proprietary) sits inside commercial and government systems, and every dependency adds another point of trust.</a:t>
            </a:r>
            <a:br>
              <a:rPr lang="en-US" dirty="0"/>
            </a:br>
            <a:r>
              <a:rPr lang="en-US" dirty="0"/>
              <a:t>So the supply chain can be attacked not only through artifacts, but also through the actors behind them, whether human or agentic.</a:t>
            </a:r>
          </a:p>
          <a:p>
            <a:endParaRPr lang="en-US" dirty="0"/>
          </a:p>
          <a:p>
            <a:r>
              <a:rPr lang="en-US" dirty="0"/>
              <a:t>As projects grow, maintainers have to decide whether to trust these incoming contributors.</a:t>
            </a:r>
            <a:br>
              <a:rPr lang="en-US" dirty="0"/>
            </a:br>
            <a:r>
              <a:rPr lang="en-US" dirty="0"/>
              <a:t>In practice, that trust is often based on informal signals like familiarity, visibility, or prior connections, not on any systematic security evaluation.</a:t>
            </a:r>
            <a:br>
              <a:rPr lang="en-US" dirty="0"/>
            </a:br>
            <a:r>
              <a:rPr lang="en-US" dirty="0"/>
              <a:t>Coding agents make this harder because they can increase the volume of incoming changes while hiding much of the process behind the final patch.</a:t>
            </a:r>
          </a:p>
          <a:p>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24CABA-8C0A-0D0C-ACCB-2BD0059407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AF5D68-869D-B22B-B18C-357C1562202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427CA32-B22C-A950-C9C7-12CBE4020D2A}"/>
              </a:ext>
            </a:extLst>
          </p:cNvPr>
          <p:cNvSpPr>
            <a:spLocks noGrp="1"/>
          </p:cNvSpPr>
          <p:nvPr>
            <p:ph type="body" idx="1"/>
          </p:nvPr>
        </p:nvSpPr>
        <p:spPr/>
        <p:txBody>
          <a:bodyPr/>
          <a:lstStyle/>
          <a:p>
            <a:r>
              <a:rPr lang="en-US" dirty="0"/>
              <a:t>Most current defenses, like SAST, DAST, signing, code review, and scorecards, are artifact-based.</a:t>
            </a:r>
            <a:br>
              <a:rPr lang="en-US" dirty="0"/>
            </a:br>
            <a:r>
              <a:rPr lang="en-US" dirty="0"/>
              <a:t>They help us ask, “Does this code look okay?”</a:t>
            </a:r>
            <a:br>
              <a:rPr lang="en-US" dirty="0"/>
            </a:br>
            <a:r>
              <a:rPr lang="en-US" dirty="0"/>
              <a:t>But when a new contributor or coding agent submits a pull request, those checks do not really answer, “Should we trust the actor behind it?”</a:t>
            </a:r>
          </a:p>
          <a:p>
            <a:endParaRPr lang="en-US" dirty="0"/>
          </a:p>
          <a:p>
            <a:r>
              <a:rPr lang="en-US" dirty="0"/>
              <a:t>That is the gap we want to highlight.</a:t>
            </a:r>
            <a:br>
              <a:rPr lang="en-US" dirty="0"/>
            </a:br>
            <a:r>
              <a:rPr lang="en-US" dirty="0"/>
              <a:t>We have many ways to check artifacts, but far fewer ways to assess the security reputation of contributors and agents.</a:t>
            </a:r>
            <a:br>
              <a:rPr lang="en-US" dirty="0"/>
            </a:br>
            <a:r>
              <a:rPr lang="en-US" dirty="0"/>
              <a:t>That is what motivates ARMS.</a:t>
            </a:r>
          </a:p>
          <a:p>
            <a:endParaRPr lang="en-US" dirty="0"/>
          </a:p>
          <a:p>
            <a:r>
              <a:rPr lang="en-US" dirty="0"/>
              <a:t>Let me now show why artifact-only checks can still fail, even when the patch looks fine.</a:t>
            </a:r>
          </a:p>
          <a:p>
            <a:endParaRPr lang="en-US" dirty="0"/>
          </a:p>
        </p:txBody>
      </p:sp>
    </p:spTree>
    <p:extLst>
      <p:ext uri="{BB962C8B-B14F-4D97-AF65-F5344CB8AC3E}">
        <p14:creationId xmlns:p14="http://schemas.microsoft.com/office/powerpoint/2010/main" val="976583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D9DB2-56FC-2B6F-5586-C91E953648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507835-FCCA-02F9-BEC4-9B3643D31D1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05A82C7-061A-2E1E-9797-25DB414E0730}"/>
              </a:ext>
            </a:extLst>
          </p:cNvPr>
          <p:cNvSpPr>
            <a:spLocks noGrp="1"/>
          </p:cNvSpPr>
          <p:nvPr>
            <p:ph type="body" idx="1"/>
          </p:nvPr>
        </p:nvSpPr>
        <p:spPr/>
        <p:txBody>
          <a:bodyPr/>
          <a:lstStyle/>
          <a:p>
            <a:r>
              <a:rPr lang="en-US" dirty="0"/>
              <a:t>Let me explain why artifact checks alone are insufficient — using  two recent case studies.</a:t>
            </a:r>
          </a:p>
          <a:p>
            <a:endParaRPr lang="en-US" dirty="0"/>
          </a:p>
          <a:p>
            <a:r>
              <a:rPr lang="en-US" b="1" dirty="0"/>
              <a:t>The first is the XZ Utils backdoor.</a:t>
            </a:r>
            <a:br>
              <a:rPr lang="en-US" dirty="0"/>
            </a:br>
            <a:r>
              <a:rPr lang="en-US" dirty="0"/>
              <a:t>What makes this case especially important is that the attacker did not begin with obviously malicious code.</a:t>
            </a:r>
            <a:br>
              <a:rPr lang="en-US" dirty="0"/>
            </a:br>
            <a:r>
              <a:rPr lang="en-US" dirty="0"/>
              <a:t>They first built trust over time through seemingly normal contributions and eventually gained deeper access to the project.</a:t>
            </a:r>
            <a:br>
              <a:rPr lang="en-US" dirty="0"/>
            </a:br>
            <a:r>
              <a:rPr lang="en-US" dirty="0"/>
              <a:t>The vulnerability they introduced was effectively a zero-day, which reinforces the point that artifact-based checks are often strongest against known patterns, but can still miss a novel and carefully planted attack.</a:t>
            </a:r>
            <a:br>
              <a:rPr lang="en-US" dirty="0"/>
            </a:br>
            <a:r>
              <a:rPr lang="en-US" dirty="0"/>
              <a:t>So the problem was not just in the final artifact.</a:t>
            </a:r>
            <a:br>
              <a:rPr lang="en-US" dirty="0"/>
            </a:br>
            <a:r>
              <a:rPr lang="en-US" dirty="0"/>
              <a:t>It was also in the actor trajectory: who was building influence, how that trust was accumulated, and whether there were warning signs in that broader history.</a:t>
            </a:r>
            <a:br>
              <a:rPr lang="en-US" dirty="0"/>
            </a:br>
            <a:r>
              <a:rPr lang="en-US" dirty="0"/>
              <a:t>In other words, artifact checks can inspect a patch, but they do not fully capture the long-term trustworthiness of the contributor behind it.</a:t>
            </a:r>
          </a:p>
          <a:p>
            <a:endParaRPr lang="en-US" dirty="0"/>
          </a:p>
          <a:p>
            <a:r>
              <a:rPr lang="en-US" b="1" dirty="0"/>
              <a:t>The second case is the </a:t>
            </a:r>
            <a:r>
              <a:rPr lang="en-US" b="1" dirty="0" err="1"/>
              <a:t>OpenClaw</a:t>
            </a:r>
            <a:r>
              <a:rPr lang="en-US" b="1" dirty="0"/>
              <a:t> incident described in the </a:t>
            </a:r>
            <a:r>
              <a:rPr lang="en-US" b="1" dirty="0" err="1"/>
              <a:t>Shamblog</a:t>
            </a:r>
            <a:r>
              <a:rPr lang="en-US" b="1" dirty="0"/>
              <a:t> story.</a:t>
            </a:r>
            <a:br>
              <a:rPr lang="en-US" dirty="0"/>
            </a:br>
            <a:r>
              <a:rPr lang="en-US" dirty="0"/>
              <a:t>Here, the concern is different.</a:t>
            </a:r>
            <a:br>
              <a:rPr lang="en-US" dirty="0"/>
            </a:br>
            <a:r>
              <a:rPr lang="en-US" dirty="0"/>
              <a:t>A coding agent submitted a poor change, and after rejection, the situation escalated into retaliatory social behavior aimed at the maintainer.</a:t>
            </a:r>
            <a:br>
              <a:rPr lang="en-US" dirty="0"/>
            </a:br>
            <a:r>
              <a:rPr lang="en-US" dirty="0"/>
              <a:t>This is important because it shows that the risk is not only about whether generated code is correct or secure. </a:t>
            </a:r>
            <a:br>
              <a:rPr lang="en-US" dirty="0"/>
            </a:br>
            <a:r>
              <a:rPr lang="en-US" dirty="0"/>
              <a:t>It is also about how agent-driven actors behave in the contribution process and how they may create pressure, disruption, or other harms around the code review workflow.</a:t>
            </a:r>
            <a:br>
              <a:rPr lang="en-US" dirty="0"/>
            </a:br>
            <a:r>
              <a:rPr lang="en-US" dirty="0"/>
              <a:t>And that kind of risk is especially easy to miss if we focus only on the submitted patch, because the harmful behavior sits partly outside the artifact itself.</a:t>
            </a:r>
          </a:p>
          <a:p>
            <a:endParaRPr lang="en-US" dirty="0"/>
          </a:p>
          <a:p>
            <a:r>
              <a:rPr lang="en-US" dirty="0"/>
              <a:t>Together, these two stories highlight the broader point of this talk.</a:t>
            </a:r>
            <a:br>
              <a:rPr lang="en-US" dirty="0"/>
            </a:br>
            <a:r>
              <a:rPr lang="en-US" dirty="0"/>
              <a:t>The supply-chain risk is not only in the artifact that gets submitted.</a:t>
            </a:r>
            <a:br>
              <a:rPr lang="en-US" dirty="0"/>
            </a:br>
            <a:r>
              <a:rPr lang="en-US" dirty="0"/>
              <a:t>It can also lie in the behavior, history, and trustworthiness of the human or agent behind that artifact.</a:t>
            </a:r>
            <a:br>
              <a:rPr lang="en-US" dirty="0"/>
            </a:br>
            <a:r>
              <a:rPr lang="en-US" dirty="0"/>
              <a:t>That is the gap that motivates ARMS.</a:t>
            </a:r>
          </a:p>
          <a:p>
            <a:endParaRPr lang="en-US" dirty="0"/>
          </a:p>
        </p:txBody>
      </p:sp>
    </p:spTree>
    <p:extLst>
      <p:ext uri="{BB962C8B-B14F-4D97-AF65-F5344CB8AC3E}">
        <p14:creationId xmlns:p14="http://schemas.microsoft.com/office/powerpoint/2010/main" val="7712056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So what do we propose?</a:t>
            </a:r>
            <a:br>
              <a:rPr lang="en-US" dirty="0"/>
            </a:br>
            <a:r>
              <a:rPr lang="en-US" b="1" dirty="0"/>
              <a:t>We propose ARMS, </a:t>
            </a:r>
            <a:r>
              <a:rPr lang="en-US" dirty="0"/>
              <a:t>which follows the three-element trust model from Hendrikx et al.</a:t>
            </a:r>
          </a:p>
          <a:p>
            <a:endParaRPr lang="en-US" dirty="0"/>
          </a:p>
          <a:p>
            <a:r>
              <a:rPr lang="en-US" b="1" dirty="0"/>
              <a:t>At the top, we have the trustees: potential contributors who may be human developers or AI coding agents.</a:t>
            </a:r>
            <a:br>
              <a:rPr lang="en-US" dirty="0"/>
            </a:br>
            <a:r>
              <a:rPr lang="en-US" dirty="0"/>
              <a:t>ARMS is designed to help distinguish among three broad cases.</a:t>
            </a:r>
          </a:p>
          <a:p>
            <a:r>
              <a:rPr lang="en-US" dirty="0"/>
              <a:t>1</a:t>
            </a:r>
            <a:r>
              <a:rPr lang="en-US" b="1" dirty="0"/>
              <a:t>. Actor A is the malicious actor.</a:t>
            </a:r>
            <a:br>
              <a:rPr lang="en-US" b="1" dirty="0"/>
            </a:br>
            <a:r>
              <a:rPr lang="en-US" dirty="0"/>
              <a:t>This is someone who deliberately builds the appearance of security expertise in order to gain trust.</a:t>
            </a:r>
            <a:br>
              <a:rPr lang="en-US" dirty="0"/>
            </a:br>
            <a:r>
              <a:rPr lang="en-US" dirty="0"/>
              <a:t>That can include a human attacker, or an agent or operator that first appears useful and later does harm, as in the XZ-style reputation-spoofing story.</a:t>
            </a:r>
          </a:p>
          <a:p>
            <a:endParaRPr lang="en-US" dirty="0"/>
          </a:p>
          <a:p>
            <a:r>
              <a:rPr lang="en-US" dirty="0"/>
              <a:t>2. </a:t>
            </a:r>
            <a:r>
              <a:rPr lang="en-US" b="1" dirty="0"/>
              <a:t>Actor B is the inexperienced actor.</a:t>
            </a:r>
            <a:br>
              <a:rPr lang="en-US" b="1" dirty="0"/>
            </a:br>
            <a:r>
              <a:rPr lang="en-US" dirty="0"/>
              <a:t>This is someone who is not malicious, but lacks enough security expertise and may still introduce vulnerabilities by mistake.</a:t>
            </a:r>
            <a:br>
              <a:rPr lang="en-US" dirty="0"/>
            </a:br>
            <a:r>
              <a:rPr lang="en-US" dirty="0"/>
              <a:t>Agents can fall into this category too when they generate weak code or recommend unsafe dependencies.</a:t>
            </a:r>
          </a:p>
          <a:p>
            <a:endParaRPr lang="en-US" dirty="0"/>
          </a:p>
          <a:p>
            <a:r>
              <a:rPr lang="en-US" dirty="0"/>
              <a:t>3. </a:t>
            </a:r>
            <a:r>
              <a:rPr lang="en-US" b="1" dirty="0"/>
              <a:t>Actor C is the genuine, capable contributor we actually want to identify and enable.</a:t>
            </a:r>
          </a:p>
          <a:p>
            <a:endParaRPr lang="en-US" dirty="0"/>
          </a:p>
          <a:p>
            <a:r>
              <a:rPr lang="en-US" b="1" dirty="0"/>
              <a:t>When one of these trustees submits a change request, the maintainer team acts as the trustor and queries the ARMS trust engine.</a:t>
            </a:r>
            <a:br>
              <a:rPr lang="en-US" b="1" dirty="0"/>
            </a:br>
            <a:r>
              <a:rPr lang="en-US" dirty="0"/>
              <a:t>The engine first retrieves the actor’s interaction history and security-related signals.</a:t>
            </a:r>
            <a:br>
              <a:rPr lang="en-US" dirty="0"/>
            </a:br>
            <a:r>
              <a:rPr lang="en-US" dirty="0"/>
              <a:t>It then scores those signals, adjusts them using factors like tenure, centrality, and artifact usage, and compares the result against ecosystem benchmarks.</a:t>
            </a:r>
          </a:p>
          <a:p>
            <a:r>
              <a:rPr lang="en-US" dirty="0"/>
              <a:t>The final output is a reputation score and a recommended action for the maintainer team.</a:t>
            </a:r>
          </a:p>
          <a:p>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So far, I have described ARMS as a trust engine for helping maintainers reason about human and agent contributors.</a:t>
            </a:r>
          </a:p>
          <a:p>
            <a:br>
              <a:rPr lang="en-US" dirty="0"/>
            </a:br>
            <a:r>
              <a:rPr lang="en-US" dirty="0"/>
              <a:t>The next question is: how do we operationalize and evaluate it?</a:t>
            </a:r>
          </a:p>
          <a:p>
            <a:endParaRPr lang="en-US" dirty="0"/>
          </a:p>
          <a:p>
            <a:r>
              <a:rPr lang="en-US" b="1" u="sng" dirty="0"/>
              <a:t>Q1. </a:t>
            </a:r>
            <a:r>
              <a:rPr lang="en-US" b="1" dirty="0"/>
              <a:t>The first question is whether we can reliably identify which agent produced a contribution.</a:t>
            </a:r>
            <a:br>
              <a:rPr lang="en-US" b="1" dirty="0"/>
            </a:br>
            <a:r>
              <a:rPr lang="en-US" b="1" dirty="0"/>
              <a:t>This matters because any agent-aware version of ARMS depends on stable attribution.</a:t>
            </a:r>
            <a:br>
              <a:rPr lang="en-US" b="1" dirty="0"/>
            </a:br>
            <a:r>
              <a:rPr lang="en-US" dirty="0"/>
              <a:t>An agent reputation score is only meaningful if we can link contributions back to the same underlying actor across time.</a:t>
            </a:r>
            <a:br>
              <a:rPr lang="en-US" dirty="0"/>
            </a:br>
            <a:r>
              <a:rPr lang="en-US" b="1" i="1" dirty="0"/>
              <a:t>So in Q1, we propose a controlled attribution study where we instantiate different coding agents, including different model families, wrappers, and versions, and assign them comparable maintenance tasks.</a:t>
            </a:r>
            <a:br>
              <a:rPr lang="en-US" b="1" i="1" dirty="0"/>
            </a:br>
            <a:r>
              <a:rPr lang="en-US" b="1" i="1" dirty="0"/>
              <a:t>We then compare attribution methods, such as supply-chain provenance and model fingerprinting, to see which can reliably identify the agent behind each contribution.</a:t>
            </a:r>
          </a:p>
          <a:p>
            <a:endParaRPr lang="en-US" dirty="0"/>
          </a:p>
          <a:p>
            <a:endParaRPr lang="en-US" dirty="0"/>
          </a:p>
          <a:p>
            <a:r>
              <a:rPr lang="en-US" b="1" u="sng" dirty="0"/>
              <a:t>Q2.</a:t>
            </a:r>
            <a:r>
              <a:rPr lang="en-US" dirty="0"/>
              <a:t> </a:t>
            </a:r>
            <a:r>
              <a:rPr lang="en-US" b="1" dirty="0"/>
              <a:t>The second question is whether agent identity actually improves trust judgments beyond artifact-only signals.</a:t>
            </a:r>
            <a:br>
              <a:rPr lang="en-US" b="1" dirty="0"/>
            </a:br>
            <a:r>
              <a:rPr lang="en-US" b="1" dirty="0"/>
              <a:t>Even if we can identify an agent, we still need to know whether that information helps.</a:t>
            </a:r>
            <a:br>
              <a:rPr lang="en-US" b="1" dirty="0"/>
            </a:br>
            <a:r>
              <a:rPr lang="en-US" i="1" dirty="0"/>
              <a:t>So in Q2, we move to external validation using the </a:t>
            </a:r>
            <a:r>
              <a:rPr lang="en-US" i="1" dirty="0" err="1"/>
              <a:t>AIDev</a:t>
            </a:r>
            <a:r>
              <a:rPr lang="en-US" i="1" dirty="0"/>
              <a:t> dataset from Li et al.</a:t>
            </a:r>
            <a:br>
              <a:rPr lang="en-US" i="1" dirty="0"/>
            </a:br>
            <a:r>
              <a:rPr lang="en-US" i="1" dirty="0"/>
              <a:t>There, we test whether techniques that work in the controlled setting generalize to real-world agent-authored pull requests, and whether knowing the agent identity improves downstream reputation judgments compared to looking only at the artifact.</a:t>
            </a:r>
          </a:p>
          <a:p>
            <a:endParaRPr lang="en-US" i="1" dirty="0"/>
          </a:p>
          <a:p>
            <a:r>
              <a:rPr lang="en-US" b="1" u="sng" dirty="0"/>
              <a:t>Q3. </a:t>
            </a:r>
            <a:r>
              <a:rPr lang="en-US" b="1" dirty="0"/>
              <a:t>The third question is whether the proposed ARMS security signals predict meaningful downstream security outcomes.</a:t>
            </a:r>
            <a:br>
              <a:rPr lang="en-US" b="1" dirty="0"/>
            </a:br>
            <a:r>
              <a:rPr lang="en-US" b="1" dirty="0"/>
              <a:t>This is where we evaluate the scoring framework itself.</a:t>
            </a:r>
            <a:br>
              <a:rPr lang="en-US" b="1" dirty="0"/>
            </a:br>
            <a:r>
              <a:rPr lang="en-US" b="0" i="1" dirty="0"/>
              <a:t>We use quasi-experimental and retrospective analyses to ask whether projects that adopt practices like branch protection, vulnerability reporting, or other signals actually show different security outcomes from matched controls.</a:t>
            </a:r>
            <a:br>
              <a:rPr lang="en-US" b="0" i="1" dirty="0"/>
            </a:br>
            <a:r>
              <a:rPr lang="en-US" b="0" i="1" dirty="0"/>
              <a:t>We also perform retrospective incident prediction on known supply-chain failures, such as Event-Stream and </a:t>
            </a:r>
            <a:r>
              <a:rPr lang="en-US" b="0" i="1" dirty="0" err="1"/>
              <a:t>ua</a:t>
            </a:r>
            <a:r>
              <a:rPr lang="en-US" b="0" i="1" dirty="0"/>
              <a:t>-parser-</a:t>
            </a:r>
            <a:r>
              <a:rPr lang="en-US" b="0" i="1" dirty="0" err="1"/>
              <a:t>js</a:t>
            </a:r>
            <a:r>
              <a:rPr lang="en-US" b="0" i="1" dirty="0"/>
              <a:t>, to see whether the pre-incident signal profiles look different from clean projects.</a:t>
            </a:r>
            <a:br>
              <a:rPr lang="en-US" b="0" i="1" dirty="0"/>
            </a:br>
            <a:r>
              <a:rPr lang="en-US" b="0" i="1" dirty="0"/>
              <a:t>If ARMS-style signals can help distinguish those cases, that is evidence that the scoring pipeline is capturing something real.</a:t>
            </a:r>
          </a:p>
          <a:p>
            <a:endParaRPr lang="en-US" dirty="0"/>
          </a:p>
          <a:p>
            <a:r>
              <a:rPr lang="en-US" b="1" u="sng" dirty="0"/>
              <a:t>Q4. </a:t>
            </a:r>
            <a:r>
              <a:rPr lang="en-US" b="1" dirty="0"/>
              <a:t>The fourth question is how maintainers behave when shown ARMS-style evidence.</a:t>
            </a:r>
            <a:br>
              <a:rPr lang="en-US" b="1" dirty="0"/>
            </a:br>
            <a:r>
              <a:rPr lang="en-US" b="1" dirty="0"/>
              <a:t>Ultimately, ARMS is meant to support human decision-making, so we need to understand whether maintainers find these signals useful and how they respond to them.</a:t>
            </a:r>
            <a:br>
              <a:rPr lang="en-US" b="1" dirty="0"/>
            </a:br>
            <a:r>
              <a:rPr lang="en-US" dirty="0"/>
              <a:t>That leads to vignette studies with contributor profiles, including both human and agent actors, and follow-up work on chilling effects: whether reputation tracking could discourage legitimate participation, especially among newcomers.</a:t>
            </a:r>
          </a:p>
          <a:p>
            <a:endParaRPr lang="en-US" dirty="0"/>
          </a:p>
          <a:p>
            <a:r>
              <a:rPr lang="en-US" i="1" dirty="0"/>
              <a:t>So taken together, these four questions move from feasibility, to external validity, to predictive utility, and finally to human use.</a:t>
            </a:r>
          </a:p>
          <a:p>
            <a:br>
              <a:rPr lang="en-US" i="1" dirty="0"/>
            </a:br>
            <a:r>
              <a:rPr lang="en-US" dirty="0"/>
              <a:t>And in terms of prioritization, for the first TSE submission we focus mainly on the ARMS prototype, agent identification, and the quasi-experimental analyses.</a:t>
            </a:r>
            <a:br>
              <a:rPr lang="en-US" dirty="0"/>
            </a:br>
            <a:r>
              <a:rPr lang="en-US" dirty="0"/>
              <a:t>The behavioral studies come next, after we first establish that the signals are meaningful.</a:t>
            </a:r>
          </a:p>
          <a:p>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To wrap up — let me summarize our key contributions and next steps.</a:t>
            </a:r>
          </a:p>
          <a:p>
            <a:endParaRPr lang="en-US" dirty="0"/>
          </a:p>
          <a:p>
            <a:r>
              <a:rPr lang="en-US" dirty="0"/>
              <a:t>First, we've motivated actor-centric reputation as a complementary lens to artifact-centric security. The current ecosystem focuses almost entirely on code artifacts, but as we've shown, this leaves critical gaps — especially as AI agents become active participants in the supply chain.</a:t>
            </a:r>
          </a:p>
          <a:p>
            <a:endParaRPr lang="en-US" dirty="0"/>
          </a:p>
          <a:p>
            <a:r>
              <a:rPr lang="en-US" dirty="0"/>
              <a:t>Second, we've proposed ARMS with seven concrete security signals and three weighting factors, grounded in industry security standards. These signals are measurable using existing ecosystem data.</a:t>
            </a:r>
          </a:p>
          <a:p>
            <a:endParaRPr lang="en-US" dirty="0"/>
          </a:p>
          <a:p>
            <a:r>
              <a:rPr lang="en-US" dirty="0"/>
              <a:t>Third, we've designed a comprehensive experimental program: agent identification studies using both controlled simulation and the AIDev dataset, quasi-experimental analyses to validate signal effectiveness, and behavioral studies to understand real-world usability.</a:t>
            </a:r>
          </a:p>
          <a:p>
            <a:endParaRPr lang="en-US" dirty="0"/>
          </a:p>
          <a:p>
            <a:r>
              <a:rPr lang="en-US" dirty="0"/>
              <a:t>For our next steps, we're targeting a TSE journal submission that will include an ARMS prototype implementation, the agent identification studies, and quantitative feasibility checks. We'll validate the signals at scale, test them against known incidents, and measure how well-established maintainers score. The behavioral studies — vignettes, surveys, chilling effect analysis — we defer to follow-up work after quantitative validation.</a:t>
            </a:r>
          </a:p>
          <a:p>
            <a:endParaRPr lang="en-US" dirty="0"/>
          </a:p>
          <a:p>
            <a:r>
              <a:rPr lang="en-US" dirty="0"/>
              <a:t>We're here at JAWS specifically to get your feedback on our proposed experiments. We'd love to hear your thoughts on the signal definitions, the experimental designs, and especially how agent reputation should work in practice.</a:t>
            </a:r>
          </a:p>
          <a:p>
            <a:endParaRPr lang="en-US" dirty="0"/>
          </a:p>
          <a:p>
            <a:r>
              <a:rPr lang="en-US" dirty="0"/>
              <a:t>Thank you! Happy to take questions.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AAC71-959E-E9C7-E170-A70E41D142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029CFD-986D-F060-2DD9-5309CDC6DB4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6DF07A9-A11D-C257-360D-95BBAB0F860C}"/>
              </a:ext>
            </a:extLst>
          </p:cNvPr>
          <p:cNvSpPr>
            <a:spLocks noGrp="1"/>
          </p:cNvSpPr>
          <p:nvPr>
            <p:ph type="body" idx="1"/>
          </p:nvPr>
        </p:nvSpPr>
        <p:spPr/>
        <p:txBody>
          <a:bodyPr/>
          <a:lstStyle/>
          <a:p>
            <a:r>
              <a:rPr lang="en-US" dirty="0"/>
              <a:t>To wrap up — let me summarize our key contributions and next steps.</a:t>
            </a:r>
          </a:p>
          <a:p>
            <a:endParaRPr lang="en-US" dirty="0"/>
          </a:p>
          <a:p>
            <a:r>
              <a:rPr lang="en-US" dirty="0"/>
              <a:t>First, we've motivated actor-centric reputation as a complementary lens to artifact-centric security. The current ecosystem focuses almost entirely on code artifacts, but as we've shown, this leaves critical gaps — especially as AI agents become active participants in the supply chain.</a:t>
            </a:r>
          </a:p>
          <a:p>
            <a:endParaRPr lang="en-US" dirty="0"/>
          </a:p>
          <a:p>
            <a:r>
              <a:rPr lang="en-US" dirty="0"/>
              <a:t>Second, we've proposed ARMS with seven concrete security signals and three weighting factors, grounded in industry security standards. These signals are measurable using existing ecosystem data.</a:t>
            </a:r>
          </a:p>
          <a:p>
            <a:endParaRPr lang="en-US" dirty="0"/>
          </a:p>
          <a:p>
            <a:r>
              <a:rPr lang="en-US" dirty="0"/>
              <a:t>Third, we've designed a comprehensive experimental program: agent identification studies using both controlled simulation and the AIDev dataset, quasi-experimental analyses to validate signal effectiveness, and behavioral studies to understand real-world usability.</a:t>
            </a:r>
          </a:p>
          <a:p>
            <a:endParaRPr lang="en-US" dirty="0"/>
          </a:p>
          <a:p>
            <a:r>
              <a:rPr lang="en-US" dirty="0"/>
              <a:t>For our next steps, we're targeting a TSE journal submission that will include an ARMS prototype implementation, the agent identification studies, and quantitative feasibility checks. We'll validate the signals at scale, test them against known incidents, and measure how well-established maintainers score. The behavioral studies — vignettes, surveys, chilling effect analysis — we defer to follow-up work after quantitative validation.</a:t>
            </a:r>
          </a:p>
          <a:p>
            <a:endParaRPr lang="en-US" dirty="0"/>
          </a:p>
          <a:p>
            <a:r>
              <a:rPr lang="en-US" dirty="0"/>
              <a:t>We're here at JAWS specifically to get your feedback on our proposed experiments. We'd love to hear your thoughts on the signal definitions, the experimental designs, and especially how agent reputation should work in practice.</a:t>
            </a:r>
          </a:p>
          <a:p>
            <a:endParaRPr lang="en-US" dirty="0"/>
          </a:p>
          <a:p>
            <a:r>
              <a:rPr lang="en-US" dirty="0"/>
              <a:t>Thank you! Happy to take questions.</a:t>
            </a:r>
          </a:p>
        </p:txBody>
      </p:sp>
    </p:spTree>
    <p:extLst>
      <p:ext uri="{BB962C8B-B14F-4D97-AF65-F5344CB8AC3E}">
        <p14:creationId xmlns:p14="http://schemas.microsoft.com/office/powerpoint/2010/main" val="27887087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DB317B-CCA2-E931-7225-C4A4EA088E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276BC2-A0F7-390B-AA0D-97423BC2097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E0BA4F3-2244-E2BE-B9FD-094C51703C19}"/>
              </a:ext>
            </a:extLst>
          </p:cNvPr>
          <p:cNvSpPr>
            <a:spLocks noGrp="1"/>
          </p:cNvSpPr>
          <p:nvPr>
            <p:ph type="body" idx="1"/>
          </p:nvPr>
        </p:nvSpPr>
        <p:spPr/>
        <p:txBody>
          <a:bodyPr/>
          <a:lstStyle/>
          <a:p>
            <a:r>
              <a:rPr lang="en-US" dirty="0"/>
              <a:t>Let me explain why artifact checks alone are insufficient — using  two recent case studies.</a:t>
            </a:r>
          </a:p>
          <a:p>
            <a:endParaRPr lang="en-US" dirty="0"/>
          </a:p>
          <a:p>
            <a:r>
              <a:rPr lang="en-US" b="1" dirty="0"/>
              <a:t>The first is the XZ Utils backdoor.</a:t>
            </a:r>
            <a:br>
              <a:rPr lang="en-US" dirty="0"/>
            </a:br>
            <a:r>
              <a:rPr lang="en-US" dirty="0"/>
              <a:t>What makes this case especially important is that the attacker did not begin with obviously malicious code.</a:t>
            </a:r>
            <a:br>
              <a:rPr lang="en-US" dirty="0"/>
            </a:br>
            <a:r>
              <a:rPr lang="en-US" dirty="0"/>
              <a:t>They first built trust over time through seemingly normal contributions and eventually gained deeper access to the project.</a:t>
            </a:r>
            <a:br>
              <a:rPr lang="en-US" dirty="0"/>
            </a:br>
            <a:r>
              <a:rPr lang="en-US" dirty="0"/>
              <a:t>The vulnerability they introduced was effectively a zero-day, which reinforces the point that artifact-based checks are often strongest against known patterns, but can still miss a novel and carefully planted attack.</a:t>
            </a:r>
            <a:br>
              <a:rPr lang="en-US" dirty="0"/>
            </a:br>
            <a:r>
              <a:rPr lang="en-US" dirty="0"/>
              <a:t>So the problem was not just in the final artifact.</a:t>
            </a:r>
            <a:br>
              <a:rPr lang="en-US" dirty="0"/>
            </a:br>
            <a:r>
              <a:rPr lang="en-US" dirty="0"/>
              <a:t>It was also in the actor trajectory: who was building influence, how that trust was accumulated, and whether there were warning signs in that broader history.</a:t>
            </a:r>
            <a:br>
              <a:rPr lang="en-US" dirty="0"/>
            </a:br>
            <a:r>
              <a:rPr lang="en-US" dirty="0"/>
              <a:t>In other words, artifact checks can inspect a patch, but they do not fully capture the long-term trustworthiness of the contributor behind it.</a:t>
            </a:r>
          </a:p>
          <a:p>
            <a:endParaRPr lang="en-US" dirty="0"/>
          </a:p>
          <a:p>
            <a:r>
              <a:rPr lang="en-US" b="1" dirty="0"/>
              <a:t>The second case is the </a:t>
            </a:r>
            <a:r>
              <a:rPr lang="en-US" b="1" dirty="0" err="1"/>
              <a:t>OpenClaw</a:t>
            </a:r>
            <a:r>
              <a:rPr lang="en-US" b="1" dirty="0"/>
              <a:t> incident described in the </a:t>
            </a:r>
            <a:r>
              <a:rPr lang="en-US" b="1" dirty="0" err="1"/>
              <a:t>Shamblog</a:t>
            </a:r>
            <a:r>
              <a:rPr lang="en-US" b="1" dirty="0"/>
              <a:t> story.</a:t>
            </a:r>
            <a:br>
              <a:rPr lang="en-US" dirty="0"/>
            </a:br>
            <a:r>
              <a:rPr lang="en-US" dirty="0"/>
              <a:t>Here, the concern is different.</a:t>
            </a:r>
            <a:br>
              <a:rPr lang="en-US" dirty="0"/>
            </a:br>
            <a:r>
              <a:rPr lang="en-US" dirty="0"/>
              <a:t>A coding agent submitted a poor change, and after rejection, the situation escalated into retaliatory social behavior aimed at the maintainer.</a:t>
            </a:r>
            <a:br>
              <a:rPr lang="en-US" dirty="0"/>
            </a:br>
            <a:r>
              <a:rPr lang="en-US" dirty="0"/>
              <a:t>This is important because it shows that the risk is not only about whether generated code is correct or secure. </a:t>
            </a:r>
            <a:br>
              <a:rPr lang="en-US" dirty="0"/>
            </a:br>
            <a:r>
              <a:rPr lang="en-US" dirty="0"/>
              <a:t>It is also about how agent-driven actors behave in the contribution process and how they may create pressure, disruption, or other harms around the code review workflow.</a:t>
            </a:r>
          </a:p>
          <a:p>
            <a:endParaRPr lang="en-US" dirty="0"/>
          </a:p>
          <a:p>
            <a:r>
              <a:rPr lang="en-US" dirty="0"/>
              <a:t>Together, these two stories highlight the broader point of this talk.</a:t>
            </a:r>
            <a:br>
              <a:rPr lang="en-US" dirty="0"/>
            </a:br>
            <a:r>
              <a:rPr lang="en-US" dirty="0"/>
              <a:t>The supply-chain risk is not only in the artifact that gets submitted.</a:t>
            </a:r>
            <a:br>
              <a:rPr lang="en-US" dirty="0"/>
            </a:br>
            <a:r>
              <a:rPr lang="en-US" dirty="0"/>
              <a:t>It can also lie in the behavior, history, and trustworthiness of the human or agent behind that artifact.</a:t>
            </a:r>
            <a:br>
              <a:rPr lang="en-US" dirty="0"/>
            </a:br>
            <a:r>
              <a:rPr lang="en-US" dirty="0"/>
              <a:t>That is the gap that motivates ARMS.</a:t>
            </a:r>
          </a:p>
          <a:p>
            <a:endParaRPr lang="en-US" dirty="0"/>
          </a:p>
        </p:txBody>
      </p:sp>
    </p:spTree>
    <p:extLst>
      <p:ext uri="{BB962C8B-B14F-4D97-AF65-F5344CB8AC3E}">
        <p14:creationId xmlns:p14="http://schemas.microsoft.com/office/powerpoint/2010/main" val="18470997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simpl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8B8A4C1-EF65-4353-85A0-BA86BEE0EAC7}"/>
              </a:ext>
            </a:extLst>
          </p:cNvPr>
          <p:cNvPicPr>
            <a:picLocks noChangeAspect="1"/>
          </p:cNvPicPr>
          <p:nvPr userDrawn="1"/>
        </p:nvPicPr>
        <p:blipFill>
          <a:blip r:embed="rId2"/>
          <a:stretch>
            <a:fillRect/>
          </a:stretch>
        </p:blipFill>
        <p:spPr>
          <a:xfrm>
            <a:off x="2037566" y="6177089"/>
            <a:ext cx="5068868" cy="542583"/>
          </a:xfrm>
          <a:prstGeom prst="rect">
            <a:avLst/>
          </a:prstGeom>
        </p:spPr>
      </p:pic>
      <p:sp>
        <p:nvSpPr>
          <p:cNvPr id="251918" name="Rectangle 14"/>
          <p:cNvSpPr>
            <a:spLocks noGrp="1" noChangeArrowheads="1"/>
          </p:cNvSpPr>
          <p:nvPr>
            <p:ph type="subTitle" idx="1"/>
          </p:nvPr>
        </p:nvSpPr>
        <p:spPr>
          <a:xfrm>
            <a:off x="1371600" y="3235325"/>
            <a:ext cx="6400800" cy="1881188"/>
          </a:xfrm>
        </p:spPr>
        <p:txBody>
          <a:bodyPr/>
          <a:lstStyle>
            <a:lvl1pPr marL="0" indent="0" algn="ctr">
              <a:buFont typeface="Times" pitchFamily="18" charset="0"/>
              <a:buNone/>
              <a:defRPr>
                <a:solidFill>
                  <a:srgbClr val="000000"/>
                </a:solidFill>
                <a:latin typeface="Calibri" panose="020F0502020204030204" pitchFamily="34" charset="0"/>
                <a:cs typeface="Calibri" panose="020F0502020204030204" pitchFamily="34" charset="0"/>
              </a:defRPr>
            </a:lvl1pPr>
          </a:lstStyle>
          <a:p>
            <a:r>
              <a:rPr lang="en-US" altLang="ko-KR" dirty="0"/>
              <a:t>Click to edit Master subtitle style</a:t>
            </a:r>
          </a:p>
        </p:txBody>
      </p:sp>
      <p:sp>
        <p:nvSpPr>
          <p:cNvPr id="251914" name="Rectangle 10"/>
          <p:cNvSpPr>
            <a:spLocks noGrp="1" noChangeArrowheads="1"/>
          </p:cNvSpPr>
          <p:nvPr>
            <p:ph type="ctrTitle" hasCustomPrompt="1"/>
          </p:nvPr>
        </p:nvSpPr>
        <p:spPr>
          <a:xfrm>
            <a:off x="1056481" y="2078038"/>
            <a:ext cx="7031038" cy="874712"/>
          </a:xfrm>
          <a:ln>
            <a:noFill/>
          </a:ln>
        </p:spPr>
        <p:txBody>
          <a:bodyPr/>
          <a:lstStyle>
            <a:lvl1pPr algn="ctr">
              <a:defRPr sz="3600" cap="none">
                <a:solidFill>
                  <a:srgbClr val="000000"/>
                </a:solidFill>
                <a:latin typeface="Calibri" panose="020F0502020204030204" pitchFamily="34" charset="0"/>
                <a:cs typeface="Calibri" panose="020F0502020204030204" pitchFamily="34" charset="0"/>
              </a:defRPr>
            </a:lvl1pPr>
          </a:lstStyle>
          <a:p>
            <a:r>
              <a:rPr lang="en-US" altLang="ko-KR" dirty="0"/>
              <a:t>Click to edit master title style</a:t>
            </a:r>
          </a:p>
        </p:txBody>
      </p:sp>
      <p:sp>
        <p:nvSpPr>
          <p:cNvPr id="8" name="Line 66">
            <a:extLst>
              <a:ext uri="{FF2B5EF4-FFF2-40B4-BE49-F238E27FC236}">
                <a16:creationId xmlns:a16="http://schemas.microsoft.com/office/drawing/2014/main" id="{9629C0A1-FA46-974B-8B59-DAFA34D587F5}"/>
              </a:ext>
            </a:extLst>
          </p:cNvPr>
          <p:cNvSpPr>
            <a:spLocks noChangeShapeType="1"/>
          </p:cNvSpPr>
          <p:nvPr userDrawn="1"/>
        </p:nvSpPr>
        <p:spPr bwMode="auto">
          <a:xfrm flipV="1">
            <a:off x="-638" y="20940"/>
            <a:ext cx="9144000" cy="0"/>
          </a:xfrm>
          <a:prstGeom prst="line">
            <a:avLst/>
          </a:prstGeom>
          <a:noFill/>
          <a:ln w="38100">
            <a:solidFill>
              <a:schemeClr val="accent1"/>
            </a:solidFill>
            <a:miter lim="800000"/>
            <a:headEnd/>
            <a:tailEnd/>
          </a:ln>
          <a:effectLst/>
        </p:spPr>
        <p:txBody>
          <a:bodyPr wrap="none"/>
          <a:lstStyle/>
          <a:p>
            <a:endParaRPr lang="ko-KR" altLang="en-US"/>
          </a:p>
        </p:txBody>
      </p:sp>
      <p:sp>
        <p:nvSpPr>
          <p:cNvPr id="11" name="Line 66">
            <a:extLst>
              <a:ext uri="{FF2B5EF4-FFF2-40B4-BE49-F238E27FC236}">
                <a16:creationId xmlns:a16="http://schemas.microsoft.com/office/drawing/2014/main" id="{F21F285B-3B58-4149-B959-9010CE636448}"/>
              </a:ext>
            </a:extLst>
          </p:cNvPr>
          <p:cNvSpPr>
            <a:spLocks noChangeShapeType="1"/>
          </p:cNvSpPr>
          <p:nvPr userDrawn="1"/>
        </p:nvSpPr>
        <p:spPr bwMode="auto">
          <a:xfrm flipV="1">
            <a:off x="0" y="6837226"/>
            <a:ext cx="9144000" cy="0"/>
          </a:xfrm>
          <a:prstGeom prst="line">
            <a:avLst/>
          </a:prstGeom>
          <a:noFill/>
          <a:ln w="38100">
            <a:solidFill>
              <a:schemeClr val="accent1"/>
            </a:solidFill>
            <a:miter lim="800000"/>
            <a:headEnd/>
            <a:tailEnd/>
          </a:ln>
          <a:effectLst/>
        </p:spPr>
        <p:txBody>
          <a:bodyPr wrap="none"/>
          <a:lstStyle/>
          <a:p>
            <a:endParaRPr lang="ko-KR" altLang="en-US"/>
          </a:p>
        </p:txBody>
      </p:sp>
      <p:sp>
        <p:nvSpPr>
          <p:cNvPr id="16" name="Slide Number Placeholder 15">
            <a:extLst>
              <a:ext uri="{FF2B5EF4-FFF2-40B4-BE49-F238E27FC236}">
                <a16:creationId xmlns:a16="http://schemas.microsoft.com/office/drawing/2014/main" id="{1991DBEA-463E-0543-8703-1617F14E9D1E}"/>
              </a:ext>
            </a:extLst>
          </p:cNvPr>
          <p:cNvSpPr>
            <a:spLocks noGrp="1"/>
          </p:cNvSpPr>
          <p:nvPr>
            <p:ph type="sldNum" sz="quarter" idx="10"/>
          </p:nvPr>
        </p:nvSpPr>
        <p:spPr/>
        <p:txBody>
          <a:bodyPr/>
          <a:lstStyle/>
          <a:p>
            <a:fld id="{8A7A6979-0714-4377-B894-6BE4C2D6E202}" type="slidenum">
              <a:rPr lang="en-US" smtClean="0"/>
              <a:pPr/>
              <a:t>‹#›</a:t>
            </a:fld>
            <a:endParaRPr lang="en-US" dirty="0"/>
          </a:p>
        </p:txBody>
      </p:sp>
      <p:sp>
        <p:nvSpPr>
          <p:cNvPr id="13" name="Line 66">
            <a:extLst>
              <a:ext uri="{FF2B5EF4-FFF2-40B4-BE49-F238E27FC236}">
                <a16:creationId xmlns:a16="http://schemas.microsoft.com/office/drawing/2014/main" id="{3F511F5E-0750-44D9-87E7-327990941570}"/>
              </a:ext>
            </a:extLst>
          </p:cNvPr>
          <p:cNvSpPr>
            <a:spLocks noChangeShapeType="1"/>
          </p:cNvSpPr>
          <p:nvPr userDrawn="1"/>
        </p:nvSpPr>
        <p:spPr bwMode="auto">
          <a:xfrm flipV="1">
            <a:off x="1056481" y="2969042"/>
            <a:ext cx="7031039" cy="0"/>
          </a:xfrm>
          <a:prstGeom prst="line">
            <a:avLst/>
          </a:prstGeom>
          <a:noFill/>
          <a:ln w="38100">
            <a:solidFill>
              <a:schemeClr val="accent1"/>
            </a:solidFill>
            <a:miter lim="800000"/>
            <a:headEnd/>
            <a:tailEnd/>
          </a:ln>
          <a:effectLst/>
        </p:spPr>
        <p:txBody>
          <a:bodyPr wrap="none"/>
          <a:lstStyle/>
          <a:p>
            <a:endParaRPr lang="ko-KR" altLang="en-US"/>
          </a:p>
        </p:txBody>
      </p:sp>
    </p:spTree>
    <p:extLst>
      <p:ext uri="{BB962C8B-B14F-4D97-AF65-F5344CB8AC3E}">
        <p14:creationId xmlns:p14="http://schemas.microsoft.com/office/powerpoint/2010/main" val="42326095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ributions">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93A8F23-A2CA-264E-8907-B0144A7D91AF}"/>
              </a:ext>
            </a:extLst>
          </p:cNvPr>
          <p:cNvSpPr>
            <a:spLocks noGrp="1"/>
          </p:cNvSpPr>
          <p:nvPr>
            <p:ph type="body" sz="quarter" idx="10" hasCustomPrompt="1"/>
          </p:nvPr>
        </p:nvSpPr>
        <p:spPr>
          <a:xfrm>
            <a:off x="595200" y="1060230"/>
            <a:ext cx="6064017" cy="1838037"/>
          </a:xfrm>
        </p:spPr>
        <p:txBody>
          <a:bodyPr/>
          <a:lstStyle>
            <a:lvl1pPr marL="0" marR="0" indent="0" algn="l" defTabSz="914400" rtl="0" eaLnBrk="1" fontAlgn="base" latinLnBrk="0" hangingPunct="1">
              <a:lnSpc>
                <a:spcPct val="100000"/>
              </a:lnSpc>
              <a:spcBef>
                <a:spcPct val="20000"/>
              </a:spcBef>
              <a:spcAft>
                <a:spcPct val="0"/>
              </a:spcAft>
              <a:buClr>
                <a:srgbClr val="000000"/>
              </a:buClr>
              <a:buSzPct val="120000"/>
              <a:buFont typeface="+mj-lt"/>
              <a:buNone/>
              <a:tabLst/>
              <a:defRPr sz="2600" b="0" u="sng">
                <a:effectLst/>
              </a:defRPr>
            </a:lvl1pPr>
          </a:lstStyle>
          <a:p>
            <a:pPr lvl="0"/>
            <a:r>
              <a:rPr lang="en-US" dirty="0"/>
              <a:t>Contribution 1</a:t>
            </a:r>
            <a:r>
              <a:rPr lang="en-US" b="1" u="none" dirty="0"/>
              <a:t>		Details</a:t>
            </a:r>
          </a:p>
          <a:p>
            <a:pPr lvl="0"/>
            <a:endParaRPr lang="en-US" b="1" u="none" dirty="0"/>
          </a:p>
          <a:p>
            <a:pPr lvl="0"/>
            <a:endParaRPr lang="en-US" b="1" u="none" dirty="0"/>
          </a:p>
          <a:p>
            <a:pPr lvl="0"/>
            <a:endParaRPr lang="en-US" b="1" u="none" dirty="0"/>
          </a:p>
          <a:p>
            <a:pPr lvl="0"/>
            <a:endParaRPr lang="en-US" dirty="0"/>
          </a:p>
        </p:txBody>
      </p:sp>
      <p:sp>
        <p:nvSpPr>
          <p:cNvPr id="5" name="Line 66">
            <a:extLst>
              <a:ext uri="{FF2B5EF4-FFF2-40B4-BE49-F238E27FC236}">
                <a16:creationId xmlns:a16="http://schemas.microsoft.com/office/drawing/2014/main" id="{86516E46-FEB4-8747-ABDB-067B42ABF68D}"/>
              </a:ext>
            </a:extLst>
          </p:cNvPr>
          <p:cNvSpPr>
            <a:spLocks noChangeShapeType="1"/>
          </p:cNvSpPr>
          <p:nvPr userDrawn="1"/>
        </p:nvSpPr>
        <p:spPr bwMode="auto">
          <a:xfrm flipV="1">
            <a:off x="277148" y="756603"/>
            <a:ext cx="8577217" cy="0"/>
          </a:xfrm>
          <a:prstGeom prst="line">
            <a:avLst/>
          </a:prstGeom>
          <a:noFill/>
          <a:ln w="38100">
            <a:solidFill>
              <a:schemeClr val="accent1"/>
            </a:solidFill>
            <a:miter lim="800000"/>
            <a:headEnd/>
            <a:tailEnd/>
          </a:ln>
          <a:effectLst/>
        </p:spPr>
        <p:txBody>
          <a:bodyPr wrap="none"/>
          <a:lstStyle/>
          <a:p>
            <a:endParaRPr lang="ko-KR" altLang="en-US"/>
          </a:p>
        </p:txBody>
      </p:sp>
      <p:sp>
        <p:nvSpPr>
          <p:cNvPr id="8" name="Picture Placeholder 7">
            <a:extLst>
              <a:ext uri="{FF2B5EF4-FFF2-40B4-BE49-F238E27FC236}">
                <a16:creationId xmlns:a16="http://schemas.microsoft.com/office/drawing/2014/main" id="{21898EFD-2916-7E45-875E-EDC4A17C4091}"/>
              </a:ext>
            </a:extLst>
          </p:cNvPr>
          <p:cNvSpPr>
            <a:spLocks noGrp="1"/>
          </p:cNvSpPr>
          <p:nvPr>
            <p:ph type="pic" sz="quarter" idx="11"/>
          </p:nvPr>
        </p:nvSpPr>
        <p:spPr>
          <a:xfrm>
            <a:off x="1761066" y="1749288"/>
            <a:ext cx="1456267" cy="914400"/>
          </a:xfrm>
        </p:spPr>
        <p:txBody>
          <a:bodyPr/>
          <a:lstStyle/>
          <a:p>
            <a:endParaRPr lang="en-US"/>
          </a:p>
        </p:txBody>
      </p:sp>
      <p:sp>
        <p:nvSpPr>
          <p:cNvPr id="9" name="Picture Placeholder 7">
            <a:extLst>
              <a:ext uri="{FF2B5EF4-FFF2-40B4-BE49-F238E27FC236}">
                <a16:creationId xmlns:a16="http://schemas.microsoft.com/office/drawing/2014/main" id="{1F72ABDE-5179-AD48-8D9D-B12289E15BEC}"/>
              </a:ext>
            </a:extLst>
          </p:cNvPr>
          <p:cNvSpPr>
            <a:spLocks noGrp="1"/>
          </p:cNvSpPr>
          <p:nvPr>
            <p:ph type="pic" sz="quarter" idx="12"/>
          </p:nvPr>
        </p:nvSpPr>
        <p:spPr>
          <a:xfrm>
            <a:off x="3843866" y="1749288"/>
            <a:ext cx="1456267" cy="914400"/>
          </a:xfrm>
        </p:spPr>
        <p:txBody>
          <a:bodyPr/>
          <a:lstStyle/>
          <a:p>
            <a:endParaRPr lang="en-US"/>
          </a:p>
        </p:txBody>
      </p:sp>
      <p:sp>
        <p:nvSpPr>
          <p:cNvPr id="22" name="Text Placeholder 3">
            <a:extLst>
              <a:ext uri="{FF2B5EF4-FFF2-40B4-BE49-F238E27FC236}">
                <a16:creationId xmlns:a16="http://schemas.microsoft.com/office/drawing/2014/main" id="{B91A572F-A890-4245-9D69-1E7986ADF746}"/>
              </a:ext>
            </a:extLst>
          </p:cNvPr>
          <p:cNvSpPr>
            <a:spLocks noGrp="1"/>
          </p:cNvSpPr>
          <p:nvPr>
            <p:ph type="body" sz="quarter" idx="13" hasCustomPrompt="1"/>
          </p:nvPr>
        </p:nvSpPr>
        <p:spPr>
          <a:xfrm>
            <a:off x="595200" y="3129880"/>
            <a:ext cx="6064017" cy="1838037"/>
          </a:xfrm>
        </p:spPr>
        <p:txBody>
          <a:bodyPr/>
          <a:lstStyle>
            <a:lvl1pPr marL="0" marR="0" indent="0" algn="l" defTabSz="914400" rtl="0" eaLnBrk="1" fontAlgn="base" latinLnBrk="0" hangingPunct="1">
              <a:lnSpc>
                <a:spcPct val="100000"/>
              </a:lnSpc>
              <a:spcBef>
                <a:spcPct val="20000"/>
              </a:spcBef>
              <a:spcAft>
                <a:spcPct val="0"/>
              </a:spcAft>
              <a:buClr>
                <a:srgbClr val="000000"/>
              </a:buClr>
              <a:buSzPct val="120000"/>
              <a:buFont typeface="+mj-lt"/>
              <a:buNone/>
              <a:tabLst/>
              <a:defRPr sz="2600" b="0" u="sng">
                <a:effectLst/>
              </a:defRPr>
            </a:lvl1pPr>
          </a:lstStyle>
          <a:p>
            <a:pPr lvl="0"/>
            <a:r>
              <a:rPr lang="en-US" dirty="0"/>
              <a:t>Contribution 2</a:t>
            </a:r>
            <a:r>
              <a:rPr lang="en-US" b="1" u="none" dirty="0"/>
              <a:t>		Details</a:t>
            </a:r>
          </a:p>
          <a:p>
            <a:pPr lvl="0"/>
            <a:endParaRPr lang="en-US" b="1" u="none" dirty="0"/>
          </a:p>
          <a:p>
            <a:pPr lvl="0"/>
            <a:endParaRPr lang="en-US" b="1" u="none" dirty="0"/>
          </a:p>
          <a:p>
            <a:pPr lvl="0"/>
            <a:endParaRPr lang="en-US" b="1" u="none" dirty="0"/>
          </a:p>
          <a:p>
            <a:pPr lvl="0"/>
            <a:endParaRPr lang="en-US" dirty="0"/>
          </a:p>
        </p:txBody>
      </p:sp>
      <p:sp>
        <p:nvSpPr>
          <p:cNvPr id="23" name="Picture Placeholder 7">
            <a:extLst>
              <a:ext uri="{FF2B5EF4-FFF2-40B4-BE49-F238E27FC236}">
                <a16:creationId xmlns:a16="http://schemas.microsoft.com/office/drawing/2014/main" id="{15D737B2-4D4D-4242-8E23-8DE607338BCE}"/>
              </a:ext>
            </a:extLst>
          </p:cNvPr>
          <p:cNvSpPr>
            <a:spLocks noGrp="1"/>
          </p:cNvSpPr>
          <p:nvPr>
            <p:ph type="pic" sz="quarter" idx="14"/>
          </p:nvPr>
        </p:nvSpPr>
        <p:spPr>
          <a:xfrm>
            <a:off x="1761066" y="3818938"/>
            <a:ext cx="1456267" cy="914400"/>
          </a:xfrm>
        </p:spPr>
        <p:txBody>
          <a:bodyPr/>
          <a:lstStyle/>
          <a:p>
            <a:endParaRPr lang="en-US"/>
          </a:p>
        </p:txBody>
      </p:sp>
      <p:sp>
        <p:nvSpPr>
          <p:cNvPr id="24" name="Picture Placeholder 7">
            <a:extLst>
              <a:ext uri="{FF2B5EF4-FFF2-40B4-BE49-F238E27FC236}">
                <a16:creationId xmlns:a16="http://schemas.microsoft.com/office/drawing/2014/main" id="{96C1B088-3A02-5945-975E-54F1F9D0E5EF}"/>
              </a:ext>
            </a:extLst>
          </p:cNvPr>
          <p:cNvSpPr>
            <a:spLocks noGrp="1"/>
          </p:cNvSpPr>
          <p:nvPr>
            <p:ph type="pic" sz="quarter" idx="15"/>
          </p:nvPr>
        </p:nvSpPr>
        <p:spPr>
          <a:xfrm>
            <a:off x="3843866" y="3818938"/>
            <a:ext cx="1456267" cy="914400"/>
          </a:xfrm>
        </p:spPr>
        <p:txBody>
          <a:bodyPr/>
          <a:lstStyle/>
          <a:p>
            <a:endParaRPr lang="en-US"/>
          </a:p>
        </p:txBody>
      </p:sp>
      <p:sp>
        <p:nvSpPr>
          <p:cNvPr id="2" name="Slide Number Placeholder 1">
            <a:extLst>
              <a:ext uri="{FF2B5EF4-FFF2-40B4-BE49-F238E27FC236}">
                <a16:creationId xmlns:a16="http://schemas.microsoft.com/office/drawing/2014/main" id="{3DEA9EA1-F1A5-094D-9902-BECC17F58D5D}"/>
              </a:ext>
            </a:extLst>
          </p:cNvPr>
          <p:cNvSpPr>
            <a:spLocks noGrp="1"/>
          </p:cNvSpPr>
          <p:nvPr>
            <p:ph type="sldNum" sz="quarter" idx="16"/>
          </p:nvPr>
        </p:nvSpPr>
        <p:spPr/>
        <p:txBody>
          <a:bodyPr/>
          <a:lstStyle/>
          <a:p>
            <a:fld id="{8A7A6979-0714-4377-B894-6BE4C2D6E202}" type="slidenum">
              <a:rPr lang="en-US" smtClean="0"/>
              <a:pPr/>
              <a:t>‹#›</a:t>
            </a:fld>
            <a:endParaRPr lang="en-US" dirty="0"/>
          </a:p>
        </p:txBody>
      </p:sp>
      <p:sp>
        <p:nvSpPr>
          <p:cNvPr id="11" name="제목 1">
            <a:extLst>
              <a:ext uri="{FF2B5EF4-FFF2-40B4-BE49-F238E27FC236}">
                <a16:creationId xmlns:a16="http://schemas.microsoft.com/office/drawing/2014/main" id="{763F7E14-41AB-9449-929A-4F43668AF032}"/>
              </a:ext>
            </a:extLst>
          </p:cNvPr>
          <p:cNvSpPr>
            <a:spLocks noGrp="1"/>
          </p:cNvSpPr>
          <p:nvPr>
            <p:ph type="title" hasCustomPrompt="1"/>
          </p:nvPr>
        </p:nvSpPr>
        <p:spPr>
          <a:xfrm>
            <a:off x="277148" y="118428"/>
            <a:ext cx="8043862" cy="638175"/>
          </a:xfrm>
          <a:noFill/>
          <a:ln>
            <a:noFill/>
          </a:ln>
        </p:spPr>
        <p:txBody>
          <a:bodyPr/>
          <a:lstStyle>
            <a:lvl1pPr algn="l">
              <a:defRPr b="0"/>
            </a:lvl1pPr>
          </a:lstStyle>
          <a:p>
            <a:r>
              <a:rPr lang="en-US" altLang="ko-KR" dirty="0"/>
              <a:t>Summary of contributions</a:t>
            </a:r>
            <a:endParaRPr lang="ko-KR" altLang="en-US" dirty="0"/>
          </a:p>
        </p:txBody>
      </p:sp>
    </p:spTree>
    <p:extLst>
      <p:ext uri="{BB962C8B-B14F-4D97-AF65-F5344CB8AC3E}">
        <p14:creationId xmlns:p14="http://schemas.microsoft.com/office/powerpoint/2010/main" val="2625959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ccessibility Statement">
    <p:bg>
      <p:bgPr>
        <a:solidFill>
          <a:schemeClr val="accent4"/>
        </a:solidFill>
        <a:effectLst/>
      </p:bgPr>
    </p:bg>
    <p:spTree>
      <p:nvGrpSpPr>
        <p:cNvPr id="1" name=""/>
        <p:cNvGrpSpPr/>
        <p:nvPr/>
      </p:nvGrpSpPr>
      <p:grpSpPr>
        <a:xfrm>
          <a:off x="0" y="0"/>
          <a:ext cx="0" cy="0"/>
          <a:chOff x="0" y="0"/>
          <a:chExt cx="0" cy="0"/>
        </a:xfrm>
      </p:grpSpPr>
      <p:sp>
        <p:nvSpPr>
          <p:cNvPr id="11" name="PPT Accessibility">
            <a:extLst>
              <a:ext uri="{FF2B5EF4-FFF2-40B4-BE49-F238E27FC236}">
                <a16:creationId xmlns:a16="http://schemas.microsoft.com/office/drawing/2014/main" id="{7218C6A0-FE47-3C49-9974-F3CABE12FB6E}"/>
              </a:ext>
            </a:extLst>
          </p:cNvPr>
          <p:cNvSpPr txBox="1"/>
          <p:nvPr userDrawn="1"/>
        </p:nvSpPr>
        <p:spPr>
          <a:xfrm>
            <a:off x="1110838" y="1877220"/>
            <a:ext cx="6128758" cy="1938992"/>
          </a:xfrm>
          <a:prstGeom prst="rect">
            <a:avLst/>
          </a:prstGeom>
          <a:noFill/>
        </p:spPr>
        <p:txBody>
          <a:bodyPr wrap="square" lIns="0" tIns="0" rIns="0" bIns="0" rtlCol="0">
            <a:spAutoFit/>
          </a:bodyPr>
          <a:lstStyle/>
          <a:p>
            <a:r>
              <a:rPr lang="en-US" dirty="0">
                <a:solidFill>
                  <a:schemeClr val="bg1"/>
                </a:solidFill>
                <a:effectLst/>
                <a:latin typeface="Calibri" panose="020F0502020204030204" pitchFamily="34" charset="0"/>
                <a:cs typeface="Calibri" panose="020F0502020204030204" pitchFamily="34" charset="0"/>
              </a:rPr>
              <a:t>Support the Purdue University brand in your presentations by using a brand-friendly template. This template uses an accessible master layout. Please note that some changes </a:t>
            </a:r>
            <a:br>
              <a:rPr lang="en-US" dirty="0">
                <a:solidFill>
                  <a:schemeClr val="bg1"/>
                </a:solidFill>
                <a:effectLst/>
                <a:latin typeface="Calibri" panose="020F0502020204030204" pitchFamily="34" charset="0"/>
                <a:cs typeface="Calibri" panose="020F0502020204030204" pitchFamily="34" charset="0"/>
              </a:rPr>
            </a:br>
            <a:r>
              <a:rPr lang="en-US" dirty="0">
                <a:solidFill>
                  <a:schemeClr val="bg1"/>
                </a:solidFill>
                <a:effectLst/>
                <a:latin typeface="Calibri" panose="020F0502020204030204" pitchFamily="34" charset="0"/>
                <a:cs typeface="Calibri" panose="020F0502020204030204" pitchFamily="34" charset="0"/>
              </a:rPr>
              <a:t>to the PowerPoint template could impact accessibility by those with disabilities. Follow the instructions provided by Microsoft Office to ensure that your PowerPoint presentations are accessible to all users:</a:t>
            </a:r>
            <a:endParaRPr lang="en-US" dirty="0">
              <a:solidFill>
                <a:schemeClr val="bg1"/>
              </a:solidFill>
              <a:latin typeface="Calibri" panose="020F0502020204030204" pitchFamily="34" charset="0"/>
              <a:cs typeface="Calibri" panose="020F0502020204030204" pitchFamily="34" charset="0"/>
            </a:endParaRPr>
          </a:p>
        </p:txBody>
      </p:sp>
      <p:sp>
        <p:nvSpPr>
          <p:cNvPr id="15" name="PPT Accessibility URL" descr="PPT Accessibility URL">
            <a:extLst>
              <a:ext uri="{FF2B5EF4-FFF2-40B4-BE49-F238E27FC236}">
                <a16:creationId xmlns:a16="http://schemas.microsoft.com/office/drawing/2014/main" id="{BA1A708E-CC6F-5046-B62E-67EF72C8345F}"/>
              </a:ext>
            </a:extLst>
          </p:cNvPr>
          <p:cNvSpPr>
            <a:spLocks noGrp="1"/>
          </p:cNvSpPr>
          <p:nvPr>
            <p:ph type="ctrTitle" hasCustomPrompt="1"/>
          </p:nvPr>
        </p:nvSpPr>
        <p:spPr bwMode="blackWhite">
          <a:xfrm>
            <a:off x="1110837" y="4133385"/>
            <a:ext cx="5765747" cy="754822"/>
          </a:xfrm>
          <a:prstGeom prst="rect">
            <a:avLst/>
          </a:prstGeom>
          <a:noFill/>
          <a:ln w="38100">
            <a:noFill/>
          </a:ln>
        </p:spPr>
        <p:txBody>
          <a:bodyPr wrap="square" lIns="0" tIns="0" rIns="0" bIns="0" anchor="t" anchorCtr="0">
            <a:spAutoFit/>
          </a:bodyPr>
          <a:lstStyle>
            <a:lvl1pPr algn="l">
              <a:defRPr sz="1800" b="0" i="0" cap="none" spc="0">
                <a:solidFill>
                  <a:schemeClr val="bg1"/>
                </a:solidFill>
                <a:latin typeface="Acumin Pro" panose="020B0504020202020204" pitchFamily="34" charset="77"/>
              </a:defRPr>
            </a:lvl1pPr>
          </a:lstStyle>
          <a:p>
            <a:r>
              <a:rPr lang="en-US" dirty="0">
                <a:solidFill>
                  <a:schemeClr val="accent1"/>
                </a:solidFill>
              </a:rPr>
              <a:t>https://</a:t>
            </a:r>
            <a:r>
              <a:rPr lang="en-US" dirty="0" err="1">
                <a:solidFill>
                  <a:schemeClr val="accent1"/>
                </a:solidFill>
              </a:rPr>
              <a:t>support.office.com</a:t>
            </a:r>
            <a:r>
              <a:rPr lang="en-US" dirty="0">
                <a:solidFill>
                  <a:schemeClr val="accent1"/>
                </a:solidFill>
              </a:rPr>
              <a:t>/</a:t>
            </a:r>
            <a:r>
              <a:rPr lang="en-US" dirty="0" err="1">
                <a:solidFill>
                  <a:schemeClr val="accent1"/>
                </a:solidFill>
              </a:rPr>
              <a:t>en</a:t>
            </a:r>
            <a:r>
              <a:rPr lang="en-US" dirty="0">
                <a:solidFill>
                  <a:schemeClr val="accent1"/>
                </a:solidFill>
              </a:rPr>
              <a:t>-us/article/Make-your-PowerPoint-presentations-accessible-6f7772b2-2f33-4bd2-8ca7-dae3b2b3ef25</a:t>
            </a:r>
          </a:p>
        </p:txBody>
      </p:sp>
      <p:pic>
        <p:nvPicPr>
          <p:cNvPr id="31" name="Purdue Logo" descr="Purdue Logo">
            <a:extLst>
              <a:ext uri="{FF2B5EF4-FFF2-40B4-BE49-F238E27FC236}">
                <a16:creationId xmlns:a16="http://schemas.microsoft.com/office/drawing/2014/main" id="{5776162E-C11B-0945-A3D0-13135D39C15E}"/>
              </a:ext>
            </a:extLst>
          </p:cNvPr>
          <p:cNvPicPr>
            <a:picLocks noChangeAspect="1"/>
          </p:cNvPicPr>
          <p:nvPr/>
        </p:nvPicPr>
        <p:blipFill>
          <a:blip r:embed="rId2"/>
          <a:stretch>
            <a:fillRect/>
          </a:stretch>
        </p:blipFill>
        <p:spPr>
          <a:xfrm>
            <a:off x="383868" y="6059042"/>
            <a:ext cx="1908400" cy="341599"/>
          </a:xfrm>
          <a:prstGeom prst="rect">
            <a:avLst/>
          </a:prstGeom>
        </p:spPr>
      </p:pic>
      <p:pic>
        <p:nvPicPr>
          <p:cNvPr id="29" name="Gold Triangle">
            <a:extLst>
              <a:ext uri="{FF2B5EF4-FFF2-40B4-BE49-F238E27FC236}">
                <a16:creationId xmlns:a16="http://schemas.microsoft.com/office/drawing/2014/main" id="{6C3B8210-1510-C644-9CE9-0E6E1BA9961F}"/>
              </a:ext>
            </a:extLst>
          </p:cNvPr>
          <p:cNvPicPr>
            <a:picLocks noChangeAspect="1"/>
          </p:cNvPicPr>
          <p:nvPr/>
        </p:nvPicPr>
        <p:blipFill>
          <a:blip r:embed="rId3"/>
          <a:stretch>
            <a:fillRect/>
          </a:stretch>
        </p:blipFill>
        <p:spPr>
          <a:xfrm>
            <a:off x="7366000" y="0"/>
            <a:ext cx="1778000" cy="6858000"/>
          </a:xfrm>
          <a:prstGeom prst="rect">
            <a:avLst/>
          </a:prstGeom>
        </p:spPr>
      </p:pic>
      <p:cxnSp>
        <p:nvCxnSpPr>
          <p:cNvPr id="22" name="Line">
            <a:extLst>
              <a:ext uri="{FF2B5EF4-FFF2-40B4-BE49-F238E27FC236}">
                <a16:creationId xmlns:a16="http://schemas.microsoft.com/office/drawing/2014/main" id="{6E05FCF8-5823-9D4D-B7F3-412E5BDD4E01}"/>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1" name="Slide Number">
            <a:extLst>
              <a:ext uri="{FF2B5EF4-FFF2-40B4-BE49-F238E27FC236}">
                <a16:creationId xmlns:a16="http://schemas.microsoft.com/office/drawing/2014/main" id="{14A543BD-A296-7346-B649-5BA64898AF2C}"/>
              </a:ext>
            </a:extLst>
          </p:cNvPr>
          <p:cNvSpPr>
            <a:spLocks noGrp="1"/>
          </p:cNvSpPr>
          <p:nvPr>
            <p:ph type="sldNum" sz="quarter" idx="12"/>
          </p:nvPr>
        </p:nvSpPr>
        <p:spPr>
          <a:xfrm>
            <a:off x="8413374" y="6181281"/>
            <a:ext cx="365760" cy="365760"/>
          </a:xfrm>
        </p:spPr>
        <p:txBody>
          <a:bodyPr/>
          <a:lstStyle>
            <a:lvl1pPr>
              <a:defRPr>
                <a:solidFill>
                  <a:schemeClr val="accent4"/>
                </a:solidFill>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57418840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264">
          <p15:clr>
            <a:srgbClr val="FBAE40"/>
          </p15:clr>
        </p15:guide>
        <p15:guide id="8" orient="horz" pos="192">
          <p15:clr>
            <a:srgbClr val="FBAE40"/>
          </p15:clr>
        </p15:guide>
        <p15:guide id="9" pos="69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Slide - Colorful">
    <p:bg>
      <p:bgPr>
        <a:solidFill>
          <a:schemeClr val="accent2"/>
        </a:solidFill>
        <a:effectLst/>
      </p:bgPr>
    </p:bg>
    <p:spTree>
      <p:nvGrpSpPr>
        <p:cNvPr id="1" name=""/>
        <p:cNvGrpSpPr/>
        <p:nvPr/>
      </p:nvGrpSpPr>
      <p:grpSpPr>
        <a:xfrm>
          <a:off x="0" y="0"/>
          <a:ext cx="0" cy="0"/>
          <a:chOff x="0" y="0"/>
          <a:chExt cx="0" cy="0"/>
        </a:xfrm>
      </p:grpSpPr>
      <p:sp>
        <p:nvSpPr>
          <p:cNvPr id="20" name="Gold Background">
            <a:extLst>
              <a:ext uri="{FF2B5EF4-FFF2-40B4-BE49-F238E27FC236}">
                <a16:creationId xmlns:a16="http://schemas.microsoft.com/office/drawing/2014/main" id="{EACB2F0C-1C3D-CD48-AD13-7B5AD683F7C7}"/>
              </a:ext>
            </a:extLst>
          </p:cNvPr>
          <p:cNvSpPr/>
          <p:nvPr/>
        </p:nvSpPr>
        <p:spPr>
          <a:xfrm>
            <a:off x="0" y="0"/>
            <a:ext cx="9144000" cy="6858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hasCustomPrompt="1"/>
          </p:nvPr>
        </p:nvSpPr>
        <p:spPr bwMode="blackWhite">
          <a:xfrm>
            <a:off x="1116116" y="1626244"/>
            <a:ext cx="7451413" cy="757130"/>
          </a:xfrm>
          <a:prstGeom prst="rect">
            <a:avLst/>
          </a:prstGeom>
          <a:noFill/>
          <a:ln w="38100">
            <a:noFill/>
          </a:ln>
        </p:spPr>
        <p:txBody>
          <a:bodyPr wrap="square" lIns="0" tIns="0" rIns="0" bIns="0" anchor="t" anchorCtr="0">
            <a:spAutoFit/>
          </a:bodyPr>
          <a:lstStyle>
            <a:lvl1pPr algn="l">
              <a:lnSpc>
                <a:spcPct val="80000"/>
              </a:lnSpc>
              <a:defRPr sz="6000" b="1" i="1" spc="0">
                <a:solidFill>
                  <a:schemeClr val="bg1"/>
                </a:solidFill>
                <a:latin typeface="Calibri" panose="020F0502020204030204" pitchFamily="34" charset="0"/>
                <a:cs typeface="Calibri" panose="020F0502020204030204" pitchFamily="34" charset="0"/>
              </a:defRPr>
            </a:lvl1pPr>
          </a:lstStyle>
          <a:p>
            <a:r>
              <a:rPr lang="en-US" dirty="0"/>
              <a:t>Title</a:t>
            </a:r>
          </a:p>
        </p:txBody>
      </p:sp>
      <p:sp>
        <p:nvSpPr>
          <p:cNvPr id="3" name="Subtitle"/>
          <p:cNvSpPr>
            <a:spLocks noGrp="1"/>
          </p:cNvSpPr>
          <p:nvPr>
            <p:ph type="subTitle" idx="1" hasCustomPrompt="1"/>
          </p:nvPr>
        </p:nvSpPr>
        <p:spPr>
          <a:xfrm>
            <a:off x="1121760" y="3990084"/>
            <a:ext cx="5322202" cy="336015"/>
          </a:xfrm>
          <a:noFill/>
        </p:spPr>
        <p:txBody>
          <a:bodyPr wrap="square" lIns="0" tIns="0" rIns="0" bIns="0" anchor="t" anchorCtr="0">
            <a:spAutoFit/>
          </a:bodyPr>
          <a:lstStyle>
            <a:lvl1pPr marL="0" indent="0" algn="l">
              <a:buNone/>
              <a:defRPr sz="2200" b="1" i="0">
                <a:solidFill>
                  <a:schemeClr val="accent2"/>
                </a:solidFill>
                <a:latin typeface="Calibri" panose="020F0502020204030204" pitchFamily="34" charset="0"/>
                <a:cs typeface="Calibri" panose="020F0502020204030204" pitchFamily="34"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pic>
        <p:nvPicPr>
          <p:cNvPr id="25" name="Black Triangle">
            <a:extLst>
              <a:ext uri="{FF2B5EF4-FFF2-40B4-BE49-F238E27FC236}">
                <a16:creationId xmlns:a16="http://schemas.microsoft.com/office/drawing/2014/main" id="{B39FD579-3334-AA49-8C7F-768033BE0C6B}"/>
              </a:ext>
            </a:extLst>
          </p:cNvPr>
          <p:cNvPicPr>
            <a:picLocks noChangeAspect="1"/>
          </p:cNvPicPr>
          <p:nvPr/>
        </p:nvPicPr>
        <p:blipFill>
          <a:blip r:embed="rId2"/>
          <a:stretch>
            <a:fillRect/>
          </a:stretch>
        </p:blipFill>
        <p:spPr>
          <a:xfrm>
            <a:off x="7366000" y="0"/>
            <a:ext cx="1778000" cy="6858000"/>
          </a:xfrm>
          <a:prstGeom prst="rect">
            <a:avLst/>
          </a:prstGeom>
        </p:spPr>
      </p:pic>
      <p:cxnSp>
        <p:nvCxnSpPr>
          <p:cNvPr id="33" name="Line">
            <a:extLst>
              <a:ext uri="{FF2B5EF4-FFF2-40B4-BE49-F238E27FC236}">
                <a16:creationId xmlns:a16="http://schemas.microsoft.com/office/drawing/2014/main" id="{E61121D3-034C-A148-89AD-C240C1E7F6F7}"/>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9" name="Slide Number"/>
          <p:cNvSpPr>
            <a:spLocks noGrp="1"/>
          </p:cNvSpPr>
          <p:nvPr>
            <p:ph type="sldNum" sz="quarter" idx="12"/>
          </p:nvPr>
        </p:nvSpPr>
        <p:spPr>
          <a:xfrm>
            <a:off x="8410660" y="6181281"/>
            <a:ext cx="365760" cy="365760"/>
          </a:xfrm>
        </p:spPr>
        <p:txBody>
          <a:bodyPr/>
          <a:lstStyle>
            <a:lvl1pPr>
              <a:defRPr>
                <a:solidFill>
                  <a:schemeClr val="accent4"/>
                </a:solidFill>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46350217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8" pos="696">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Slide - Copy">
    <p:bg>
      <p:bgPr>
        <a:solidFill>
          <a:schemeClr val="accent4"/>
        </a:solidFill>
        <a:effectLst/>
      </p:bgPr>
    </p:bg>
    <p:spTree>
      <p:nvGrpSpPr>
        <p:cNvPr id="1" name=""/>
        <p:cNvGrpSpPr/>
        <p:nvPr/>
      </p:nvGrpSpPr>
      <p:grpSpPr>
        <a:xfrm>
          <a:off x="0" y="0"/>
          <a:ext cx="0" cy="0"/>
          <a:chOff x="0" y="0"/>
          <a:chExt cx="0" cy="0"/>
        </a:xfrm>
      </p:grpSpPr>
      <p:pic>
        <p:nvPicPr>
          <p:cNvPr id="27" name="Black Bar">
            <a:extLst>
              <a:ext uri="{FF2B5EF4-FFF2-40B4-BE49-F238E27FC236}">
                <a16:creationId xmlns:a16="http://schemas.microsoft.com/office/drawing/2014/main" id="{6283C7A5-FA96-634B-82F6-99BF44D20F7C}"/>
              </a:ext>
            </a:extLst>
          </p:cNvPr>
          <p:cNvPicPr>
            <a:picLocks noChangeAspect="1"/>
          </p:cNvPicPr>
          <p:nvPr/>
        </p:nvPicPr>
        <p:blipFill>
          <a:blip r:embed="rId2"/>
          <a:stretch>
            <a:fillRect/>
          </a:stretch>
        </p:blipFill>
        <p:spPr>
          <a:xfrm>
            <a:off x="5257" y="0"/>
            <a:ext cx="8636000" cy="914400"/>
          </a:xfrm>
          <a:prstGeom prst="rect">
            <a:avLst/>
          </a:prstGeom>
        </p:spPr>
      </p:pic>
      <p:sp>
        <p:nvSpPr>
          <p:cNvPr id="2" name="Title"/>
          <p:cNvSpPr>
            <a:spLocks noGrp="1"/>
          </p:cNvSpPr>
          <p:nvPr>
            <p:ph type="ctrTitle" hasCustomPrompt="1"/>
          </p:nvPr>
        </p:nvSpPr>
        <p:spPr bwMode="blackWhite">
          <a:xfrm>
            <a:off x="1117214" y="442674"/>
            <a:ext cx="6925732" cy="49859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Calibri" panose="020F0502020204030204" pitchFamily="34" charset="0"/>
                <a:cs typeface="Calibri" panose="020F0502020204030204" pitchFamily="34" charset="0"/>
              </a:defRPr>
            </a:lvl1pPr>
          </a:lstStyle>
          <a:p>
            <a:r>
              <a:rPr lang="en-US" dirty="0"/>
              <a:t>Title</a:t>
            </a:r>
          </a:p>
        </p:txBody>
      </p:sp>
      <p:sp>
        <p:nvSpPr>
          <p:cNvPr id="3" name="Subhead"/>
          <p:cNvSpPr>
            <a:spLocks noGrp="1"/>
          </p:cNvSpPr>
          <p:nvPr>
            <p:ph type="subTitle" idx="1" hasCustomPrompt="1"/>
          </p:nvPr>
        </p:nvSpPr>
        <p:spPr>
          <a:xfrm>
            <a:off x="1117213" y="1345166"/>
            <a:ext cx="5491495" cy="341599"/>
          </a:xfrm>
          <a:noFill/>
        </p:spPr>
        <p:txBody>
          <a:bodyPr wrap="square" lIns="0" tIns="0" rIns="0" bIns="0" anchor="t" anchorCtr="0">
            <a:spAutoFit/>
          </a:bodyPr>
          <a:lstStyle>
            <a:lvl1pPr marL="0" indent="0" algn="l">
              <a:buNone/>
              <a:defRPr sz="2200" b="1" i="0">
                <a:solidFill>
                  <a:schemeClr val="accent2"/>
                </a:solidFill>
                <a:latin typeface="Calibri" panose="020F0502020204030204" pitchFamily="34" charset="0"/>
                <a:cs typeface="Calibri" panose="020F0502020204030204" pitchFamily="34"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a:t>
            </a:r>
          </a:p>
        </p:txBody>
      </p:sp>
      <p:sp>
        <p:nvSpPr>
          <p:cNvPr id="25" name="Body Text">
            <a:extLst>
              <a:ext uri="{FF2B5EF4-FFF2-40B4-BE49-F238E27FC236}">
                <a16:creationId xmlns:a16="http://schemas.microsoft.com/office/drawing/2014/main" id="{9F798712-4535-8340-942F-27FFD5E3FE9B}"/>
              </a:ext>
            </a:extLst>
          </p:cNvPr>
          <p:cNvSpPr>
            <a:spLocks noGrp="1"/>
          </p:cNvSpPr>
          <p:nvPr>
            <p:ph type="body" sz="quarter" idx="14" hasCustomPrompt="1"/>
          </p:nvPr>
        </p:nvSpPr>
        <p:spPr>
          <a:xfrm>
            <a:off x="1821465" y="1962540"/>
            <a:ext cx="5524500" cy="3411537"/>
          </a:xfr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Calibri" panose="020F0502020204030204" pitchFamily="34" charset="0"/>
                <a:cs typeface="Calibri" panose="020F0502020204030204" pitchFamily="34" charset="0"/>
              </a:defRPr>
            </a:lvl1pPr>
          </a:lstStyle>
          <a:p>
            <a:pPr lvl="0"/>
            <a:r>
              <a:rPr lang="en-US" dirty="0"/>
              <a:t>Bulleted copy. </a:t>
            </a:r>
            <a:r>
              <a:rPr lang="en-US" dirty="0" err="1"/>
              <a:t>Acumin</a:t>
            </a:r>
            <a:r>
              <a:rPr lang="en-US" dirty="0"/>
              <a:t> Pro Reg 18 pt. Keep it short with bite-size chunks of information.</a:t>
            </a:r>
          </a:p>
          <a:p>
            <a:pPr lvl="0"/>
            <a:endParaRPr lang="en-US" dirty="0"/>
          </a:p>
          <a:p>
            <a:pPr lvl="0"/>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p:txBody>
      </p:sp>
      <p:cxnSp>
        <p:nvCxnSpPr>
          <p:cNvPr id="30" name="Line">
            <a:extLst>
              <a:ext uri="{FF2B5EF4-FFF2-40B4-BE49-F238E27FC236}">
                <a16:creationId xmlns:a16="http://schemas.microsoft.com/office/drawing/2014/main" id="{58350E96-57A4-414B-9B8B-1430C2B4D38E}"/>
              </a:ext>
            </a:extLst>
          </p:cNvPr>
          <p:cNvCxnSpPr>
            <a:cxnSpLocks/>
          </p:cNvCxnSpPr>
          <p:nvPr/>
        </p:nvCxnSpPr>
        <p:spPr>
          <a:xfrm>
            <a:off x="8400500" y="6270568"/>
            <a:ext cx="0" cy="160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Slide Number">
            <a:extLst>
              <a:ext uri="{FF2B5EF4-FFF2-40B4-BE49-F238E27FC236}">
                <a16:creationId xmlns:a16="http://schemas.microsoft.com/office/drawing/2014/main" id="{49E8753C-A442-034F-B0F4-92D22B3247FE}"/>
              </a:ext>
            </a:extLst>
          </p:cNvPr>
          <p:cNvSpPr>
            <a:spLocks noGrp="1"/>
          </p:cNvSpPr>
          <p:nvPr>
            <p:ph type="sldNum" sz="quarter" idx="4"/>
          </p:nvPr>
        </p:nvSpPr>
        <p:spPr>
          <a:xfrm>
            <a:off x="8413374" y="6181281"/>
            <a:ext cx="365760" cy="365760"/>
          </a:xfrm>
          <a:prstGeom prst="ellipse">
            <a:avLst/>
          </a:prstGeom>
          <a:noFill/>
        </p:spPr>
        <p:txBody>
          <a:bodyPr vert="horz" lIns="18288" tIns="45720" rIns="18288" bIns="45720" rtlCol="0" anchor="ctr">
            <a:noAutofit/>
          </a:bodyPr>
          <a:lstStyle>
            <a:lvl1pPr algn="ctr">
              <a:defRPr sz="1000" b="1" i="0" spc="0" baseline="0">
                <a:solidFill>
                  <a:schemeClr val="bg1"/>
                </a:solidFill>
                <a:latin typeface="Calibri" panose="020F0502020204030204" pitchFamily="34" charset="0"/>
                <a:cs typeface="Calibri" panose="020F0502020204030204" pitchFamily="34" charset="0"/>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40675489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32">
          <p15:clr>
            <a:srgbClr val="FBAE40"/>
          </p15:clr>
        </p15:guide>
        <p15:guide id="7" pos="984">
          <p15:clr>
            <a:srgbClr val="FBAE40"/>
          </p15:clr>
        </p15:guide>
        <p15:guide id="8" pos="696">
          <p15:clr>
            <a:srgbClr val="FBAE40"/>
          </p15:clr>
        </p15:guide>
        <p15:guide id="9" pos="1152">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Slide - Copy &amp; Pic/Chart">
    <p:bg>
      <p:bgPr>
        <a:solidFill>
          <a:schemeClr val="accent4"/>
        </a:solidFill>
        <a:effectLst/>
      </p:bgPr>
    </p:bg>
    <p:spTree>
      <p:nvGrpSpPr>
        <p:cNvPr id="1" name=""/>
        <p:cNvGrpSpPr/>
        <p:nvPr/>
      </p:nvGrpSpPr>
      <p:grpSpPr>
        <a:xfrm>
          <a:off x="0" y="0"/>
          <a:ext cx="0" cy="0"/>
          <a:chOff x="0" y="0"/>
          <a:chExt cx="0" cy="0"/>
        </a:xfrm>
      </p:grpSpPr>
      <p:pic>
        <p:nvPicPr>
          <p:cNvPr id="21" name="Black Bar">
            <a:extLst>
              <a:ext uri="{FF2B5EF4-FFF2-40B4-BE49-F238E27FC236}">
                <a16:creationId xmlns:a16="http://schemas.microsoft.com/office/drawing/2014/main" id="{87C91AFD-CCD5-AA40-82FE-4B69C6151917}"/>
              </a:ext>
            </a:extLst>
          </p:cNvPr>
          <p:cNvPicPr>
            <a:picLocks noChangeAspect="1"/>
          </p:cNvPicPr>
          <p:nvPr/>
        </p:nvPicPr>
        <p:blipFill>
          <a:blip r:embed="rId2"/>
          <a:stretch>
            <a:fillRect/>
          </a:stretch>
        </p:blipFill>
        <p:spPr>
          <a:xfrm>
            <a:off x="5257" y="0"/>
            <a:ext cx="8636000" cy="914400"/>
          </a:xfrm>
          <a:prstGeom prst="rect">
            <a:avLst/>
          </a:prstGeom>
        </p:spPr>
      </p:pic>
      <p:sp>
        <p:nvSpPr>
          <p:cNvPr id="22" name="Title">
            <a:extLst>
              <a:ext uri="{FF2B5EF4-FFF2-40B4-BE49-F238E27FC236}">
                <a16:creationId xmlns:a16="http://schemas.microsoft.com/office/drawing/2014/main" id="{73768DE6-FB80-874D-8DE0-986B46F1FD05}"/>
              </a:ext>
            </a:extLst>
          </p:cNvPr>
          <p:cNvSpPr>
            <a:spLocks noGrp="1"/>
          </p:cNvSpPr>
          <p:nvPr>
            <p:ph type="ctrTitle" hasCustomPrompt="1"/>
          </p:nvPr>
        </p:nvSpPr>
        <p:spPr bwMode="blackWhite">
          <a:xfrm>
            <a:off x="1117214" y="442674"/>
            <a:ext cx="6925732" cy="49859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Calibri" panose="020F0502020204030204" pitchFamily="34" charset="0"/>
                <a:cs typeface="Calibri" panose="020F0502020204030204" pitchFamily="34" charset="0"/>
              </a:defRPr>
            </a:lvl1pPr>
          </a:lstStyle>
          <a:p>
            <a:r>
              <a:rPr lang="en-US" dirty="0"/>
              <a:t>Title</a:t>
            </a:r>
          </a:p>
        </p:txBody>
      </p:sp>
      <p:sp>
        <p:nvSpPr>
          <p:cNvPr id="3" name="Subhead"/>
          <p:cNvSpPr>
            <a:spLocks noGrp="1"/>
          </p:cNvSpPr>
          <p:nvPr>
            <p:ph type="subTitle" idx="1" hasCustomPrompt="1"/>
          </p:nvPr>
        </p:nvSpPr>
        <p:spPr>
          <a:xfrm>
            <a:off x="1117679" y="1345166"/>
            <a:ext cx="5466371" cy="338554"/>
          </a:xfrm>
          <a:noFill/>
        </p:spPr>
        <p:txBody>
          <a:bodyPr wrap="square" lIns="0" tIns="0" rIns="0" bIns="0" anchor="t" anchorCtr="0">
            <a:spAutoFit/>
          </a:bodyPr>
          <a:lstStyle>
            <a:lvl1pPr marL="0" indent="0" algn="l">
              <a:buNone/>
              <a:defRPr sz="2200" b="1" i="0">
                <a:solidFill>
                  <a:schemeClr val="accent2"/>
                </a:solidFill>
                <a:latin typeface="Calibri" panose="020F0502020204030204" pitchFamily="34" charset="0"/>
                <a:cs typeface="Calibri" panose="020F0502020204030204" pitchFamily="34"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
        <p:nvSpPr>
          <p:cNvPr id="19" name="Body Text">
            <a:extLst>
              <a:ext uri="{FF2B5EF4-FFF2-40B4-BE49-F238E27FC236}">
                <a16:creationId xmlns:a16="http://schemas.microsoft.com/office/drawing/2014/main" id="{4B5CCD19-DE21-294C-8B0B-3103725AE082}"/>
              </a:ext>
            </a:extLst>
          </p:cNvPr>
          <p:cNvSpPr>
            <a:spLocks noGrp="1"/>
          </p:cNvSpPr>
          <p:nvPr>
            <p:ph type="body" sz="quarter" idx="14" hasCustomPrompt="1"/>
          </p:nvPr>
        </p:nvSpPr>
        <p:spPr>
          <a:xfrm>
            <a:off x="1128501" y="1917388"/>
            <a:ext cx="3443499" cy="3411537"/>
          </a:xfr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Calibri" panose="020F0502020204030204" pitchFamily="34" charset="0"/>
                <a:cs typeface="Calibri" panose="020F0502020204030204" pitchFamily="34" charset="0"/>
              </a:defRPr>
            </a:lvl1pPr>
          </a:lstStyle>
          <a:p>
            <a:pPr lvl="0"/>
            <a:r>
              <a:rPr lang="en-US" dirty="0"/>
              <a:t>Bulleted copy. </a:t>
            </a:r>
            <a:r>
              <a:rPr lang="en-US" dirty="0" err="1"/>
              <a:t>Acumin</a:t>
            </a:r>
            <a:r>
              <a:rPr lang="en-US" dirty="0"/>
              <a:t> Pro Reg 18 pt. Keep it short with bite-size chunks of information.</a:t>
            </a:r>
          </a:p>
          <a:p>
            <a:pPr lvl="0"/>
            <a:endParaRPr lang="en-US" dirty="0"/>
          </a:p>
          <a:p>
            <a:pPr lvl="0"/>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a:p>
            <a:pPr lvl="0"/>
            <a:endParaRPr lang="en-US" dirty="0"/>
          </a:p>
        </p:txBody>
      </p:sp>
      <p:sp>
        <p:nvSpPr>
          <p:cNvPr id="10" name="Picture or Chart" descr="Picture or Chart">
            <a:extLst>
              <a:ext uri="{FF2B5EF4-FFF2-40B4-BE49-F238E27FC236}">
                <a16:creationId xmlns:a16="http://schemas.microsoft.com/office/drawing/2014/main" id="{699BD747-48B6-2547-8F7C-25A44594F612}"/>
              </a:ext>
            </a:extLst>
          </p:cNvPr>
          <p:cNvSpPr>
            <a:spLocks noGrp="1"/>
          </p:cNvSpPr>
          <p:nvPr>
            <p:ph sz="quarter" idx="13" hasCustomPrompt="1"/>
          </p:nvPr>
        </p:nvSpPr>
        <p:spPr>
          <a:xfrm>
            <a:off x="4765675" y="1920875"/>
            <a:ext cx="3965575" cy="2982913"/>
          </a:xfrm>
        </p:spPr>
        <p:txBody>
          <a:bodyPr lIns="0" tIns="0" rIns="0" bIns="0" anchor="ctr" anchorCtr="0"/>
          <a:lstStyle>
            <a:lvl1pPr algn="ctr">
              <a:defRPr b="0" i="0">
                <a:solidFill>
                  <a:schemeClr val="bg1"/>
                </a:solidFill>
                <a:latin typeface="Calibri" panose="020F0502020204030204" pitchFamily="34" charset="0"/>
                <a:cs typeface="Calibri" panose="020F0502020204030204" pitchFamily="34" charset="0"/>
              </a:defRPr>
            </a:lvl1pPr>
            <a:lvl4pPr marL="685800" indent="0" algn="ctr">
              <a:buNone/>
              <a:defRPr>
                <a:solidFill>
                  <a:schemeClr val="bg1"/>
                </a:solidFill>
              </a:defRPr>
            </a:lvl4pPr>
          </a:lstStyle>
          <a:p>
            <a:pPr lvl="0"/>
            <a:r>
              <a:rPr lang="en-US" dirty="0"/>
              <a:t>Insert picture or chart here</a:t>
            </a:r>
          </a:p>
        </p:txBody>
      </p:sp>
      <p:cxnSp>
        <p:nvCxnSpPr>
          <p:cNvPr id="25" name="Line">
            <a:extLst>
              <a:ext uri="{FF2B5EF4-FFF2-40B4-BE49-F238E27FC236}">
                <a16:creationId xmlns:a16="http://schemas.microsoft.com/office/drawing/2014/main" id="{BCC405A1-23C8-8E4E-940E-49CA3B709385}"/>
              </a:ext>
            </a:extLst>
          </p:cNvPr>
          <p:cNvCxnSpPr>
            <a:cxnSpLocks/>
          </p:cNvCxnSpPr>
          <p:nvPr/>
        </p:nvCxnSpPr>
        <p:spPr>
          <a:xfrm>
            <a:off x="8400500" y="6270568"/>
            <a:ext cx="0" cy="160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Slide Number">
            <a:extLst>
              <a:ext uri="{FF2B5EF4-FFF2-40B4-BE49-F238E27FC236}">
                <a16:creationId xmlns:a16="http://schemas.microsoft.com/office/drawing/2014/main" id="{50D54855-2B56-7D4D-BC1F-BBB8B58B9663}"/>
              </a:ext>
            </a:extLst>
          </p:cNvPr>
          <p:cNvSpPr>
            <a:spLocks noGrp="1"/>
          </p:cNvSpPr>
          <p:nvPr>
            <p:ph type="sldNum" sz="quarter" idx="4"/>
          </p:nvPr>
        </p:nvSpPr>
        <p:spPr>
          <a:xfrm>
            <a:off x="8413374" y="6181281"/>
            <a:ext cx="365760" cy="365760"/>
          </a:xfrm>
          <a:prstGeom prst="ellipse">
            <a:avLst/>
          </a:prstGeom>
          <a:noFill/>
        </p:spPr>
        <p:txBody>
          <a:bodyPr vert="horz" lIns="18288" tIns="45720" rIns="18288" bIns="45720" rtlCol="0" anchor="ctr">
            <a:noAutofit/>
          </a:bodyPr>
          <a:lstStyle>
            <a:lvl1pPr algn="ctr">
              <a:defRPr sz="1000" b="1" i="0" spc="0" baseline="0">
                <a:solidFill>
                  <a:schemeClr val="bg1"/>
                </a:solidFill>
                <a:latin typeface="Calibri" panose="020F0502020204030204" pitchFamily="34" charset="0"/>
                <a:cs typeface="Calibri" panose="020F0502020204030204" pitchFamily="34" charset="0"/>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81546405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696">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Slide - Picture">
    <p:bg>
      <p:bgPr>
        <a:solidFill>
          <a:schemeClr val="accent4"/>
        </a:solidFill>
        <a:effectLst/>
      </p:bgPr>
    </p:bg>
    <p:spTree>
      <p:nvGrpSpPr>
        <p:cNvPr id="1" name=""/>
        <p:cNvGrpSpPr/>
        <p:nvPr/>
      </p:nvGrpSpPr>
      <p:grpSpPr>
        <a:xfrm>
          <a:off x="0" y="0"/>
          <a:ext cx="0" cy="0"/>
          <a:chOff x="0" y="0"/>
          <a:chExt cx="0" cy="0"/>
        </a:xfrm>
      </p:grpSpPr>
      <p:sp>
        <p:nvSpPr>
          <p:cNvPr id="17" name="Picture" descr="Description of Picture">
            <a:extLst>
              <a:ext uri="{FF2B5EF4-FFF2-40B4-BE49-F238E27FC236}">
                <a16:creationId xmlns:a16="http://schemas.microsoft.com/office/drawing/2014/main" id="{B6A7C9B5-3617-0144-A4ED-16186741E8C3}"/>
              </a:ext>
            </a:extLst>
          </p:cNvPr>
          <p:cNvSpPr>
            <a:spLocks noGrp="1"/>
          </p:cNvSpPr>
          <p:nvPr>
            <p:ph type="pic" sz="quarter" idx="13"/>
          </p:nvPr>
        </p:nvSpPr>
        <p:spPr>
          <a:xfrm>
            <a:off x="0" y="0"/>
            <a:ext cx="9144000" cy="6858000"/>
          </a:xfrm>
        </p:spPr>
        <p:txBody>
          <a:bodyPr anchor="ctr" anchorCtr="1"/>
          <a:lstStyle>
            <a:lvl1pPr marL="0" indent="0" algn="ctr">
              <a:buFontTx/>
              <a:buNone/>
              <a:defRPr baseline="0">
                <a:solidFill>
                  <a:schemeClr val="bg1"/>
                </a:solidFill>
                <a:latin typeface="Calibri" panose="020F0502020204030204" pitchFamily="34" charset="0"/>
                <a:cs typeface="Calibri" panose="020F0502020204030204" pitchFamily="34" charset="0"/>
              </a:defRPr>
            </a:lvl1pPr>
          </a:lstStyle>
          <a:p>
            <a:r>
              <a:rPr lang="en-US" dirty="0"/>
              <a:t>Click icon to add picture</a:t>
            </a:r>
          </a:p>
        </p:txBody>
      </p:sp>
      <p:sp>
        <p:nvSpPr>
          <p:cNvPr id="14" name="Photo Caption">
            <a:extLst>
              <a:ext uri="{FF2B5EF4-FFF2-40B4-BE49-F238E27FC236}">
                <a16:creationId xmlns:a16="http://schemas.microsoft.com/office/drawing/2014/main" id="{0D6DAF39-EE35-6843-807B-FF770BE21293}"/>
              </a:ext>
            </a:extLst>
          </p:cNvPr>
          <p:cNvSpPr>
            <a:spLocks noGrp="1"/>
          </p:cNvSpPr>
          <p:nvPr>
            <p:ph type="ctrTitle" hasCustomPrompt="1"/>
          </p:nvPr>
        </p:nvSpPr>
        <p:spPr bwMode="blackWhite">
          <a:xfrm>
            <a:off x="381000" y="304800"/>
            <a:ext cx="2879168" cy="1253420"/>
          </a:xfrm>
          <a:prstGeom prst="rect">
            <a:avLst/>
          </a:prstGeom>
          <a:noFill/>
          <a:ln w="38100">
            <a:noFill/>
          </a:ln>
        </p:spPr>
        <p:txBody>
          <a:bodyPr wrap="square" lIns="0" tIns="0" rIns="0" bIns="0" anchor="t" anchorCtr="0">
            <a:spAutoFit/>
          </a:bodyPr>
          <a:lstStyle>
            <a:lvl1pPr algn="l">
              <a:defRPr sz="1800" b="1" i="0" cap="none" spc="0">
                <a:solidFill>
                  <a:schemeClr val="bg1"/>
                </a:solidFill>
                <a:latin typeface="Calibri" panose="020F0502020204030204" pitchFamily="34" charset="0"/>
                <a:cs typeface="Calibri" panose="020F0502020204030204" pitchFamily="34" charset="0"/>
              </a:defRPr>
            </a:lvl1pPr>
          </a:lstStyle>
          <a:p>
            <a:r>
              <a:rPr lang="en-US" dirty="0"/>
              <a:t>Brief photo caption. Place in top left or right corner. </a:t>
            </a:r>
            <a:r>
              <a:rPr lang="en-US" dirty="0" err="1"/>
              <a:t>Acumin</a:t>
            </a:r>
            <a:r>
              <a:rPr lang="en-US" dirty="0"/>
              <a:t> Pro Bold 18 pt. Make text black or white for legibility.</a:t>
            </a:r>
          </a:p>
        </p:txBody>
      </p:sp>
      <p:pic>
        <p:nvPicPr>
          <p:cNvPr id="29" name="Gold Triangle">
            <a:extLst>
              <a:ext uri="{FF2B5EF4-FFF2-40B4-BE49-F238E27FC236}">
                <a16:creationId xmlns:a16="http://schemas.microsoft.com/office/drawing/2014/main" id="{6C3B8210-1510-C644-9CE9-0E6E1BA9961F}"/>
              </a:ext>
            </a:extLst>
          </p:cNvPr>
          <p:cNvPicPr>
            <a:picLocks noChangeAspect="1"/>
          </p:cNvPicPr>
          <p:nvPr/>
        </p:nvPicPr>
        <p:blipFill>
          <a:blip r:embed="rId2"/>
          <a:stretch>
            <a:fillRect/>
          </a:stretch>
        </p:blipFill>
        <p:spPr>
          <a:xfrm>
            <a:off x="7366000" y="0"/>
            <a:ext cx="1778000" cy="6858000"/>
          </a:xfrm>
          <a:prstGeom prst="rect">
            <a:avLst/>
          </a:prstGeom>
        </p:spPr>
      </p:pic>
      <p:cxnSp>
        <p:nvCxnSpPr>
          <p:cNvPr id="22" name="Line">
            <a:extLst>
              <a:ext uri="{FF2B5EF4-FFF2-40B4-BE49-F238E27FC236}">
                <a16:creationId xmlns:a16="http://schemas.microsoft.com/office/drawing/2014/main" id="{6E05FCF8-5823-9D4D-B7F3-412E5BDD4E01}"/>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1" name="Slide Number">
            <a:extLst>
              <a:ext uri="{FF2B5EF4-FFF2-40B4-BE49-F238E27FC236}">
                <a16:creationId xmlns:a16="http://schemas.microsoft.com/office/drawing/2014/main" id="{14A543BD-A296-7346-B649-5BA64898AF2C}"/>
              </a:ext>
            </a:extLst>
          </p:cNvPr>
          <p:cNvSpPr>
            <a:spLocks noGrp="1"/>
          </p:cNvSpPr>
          <p:nvPr>
            <p:ph type="sldNum" sz="quarter" idx="12"/>
          </p:nvPr>
        </p:nvSpPr>
        <p:spPr>
          <a:xfrm>
            <a:off x="8413374" y="6181281"/>
            <a:ext cx="365760" cy="365760"/>
          </a:xfrm>
        </p:spPr>
        <p:txBody>
          <a:bodyPr/>
          <a:lstStyle>
            <a:lvl1pPr>
              <a:defRPr>
                <a:solidFill>
                  <a:schemeClr val="accent4"/>
                </a:solidFill>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418625800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264">
          <p15:clr>
            <a:srgbClr val="FBAE40"/>
          </p15:clr>
        </p15:guide>
        <p15:guide id="8" orient="horz" pos="192">
          <p15:clr>
            <a:srgbClr val="FBAE40"/>
          </p15:clr>
        </p15:guide>
        <p15:guide id="9" pos="2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Slide - Fact/Highlight">
    <p:bg>
      <p:bgPr>
        <a:solidFill>
          <a:schemeClr val="accent2"/>
        </a:solidFill>
        <a:effectLst/>
      </p:bgPr>
    </p:bg>
    <p:spTree>
      <p:nvGrpSpPr>
        <p:cNvPr id="1" name=""/>
        <p:cNvGrpSpPr/>
        <p:nvPr/>
      </p:nvGrpSpPr>
      <p:grpSpPr>
        <a:xfrm>
          <a:off x="0" y="0"/>
          <a:ext cx="0" cy="0"/>
          <a:chOff x="0" y="0"/>
          <a:chExt cx="0" cy="0"/>
        </a:xfrm>
      </p:grpSpPr>
      <p:sp>
        <p:nvSpPr>
          <p:cNvPr id="6" name="Gold Background">
            <a:extLst>
              <a:ext uri="{FF2B5EF4-FFF2-40B4-BE49-F238E27FC236}">
                <a16:creationId xmlns:a16="http://schemas.microsoft.com/office/drawing/2014/main" id="{5CCAEC11-865D-CB4B-88E8-5AF51FB37FBE}"/>
              </a:ext>
            </a:extLst>
          </p:cNvPr>
          <p:cNvSpPr/>
          <p:nvPr/>
        </p:nvSpPr>
        <p:spPr>
          <a:xfrm>
            <a:off x="0" y="0"/>
            <a:ext cx="9143999" cy="68522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5" name="Heading">
            <a:extLst>
              <a:ext uri="{FF2B5EF4-FFF2-40B4-BE49-F238E27FC236}">
                <a16:creationId xmlns:a16="http://schemas.microsoft.com/office/drawing/2014/main" id="{4D7D7E43-151C-6148-8D70-1135C4C4B705}"/>
              </a:ext>
            </a:extLst>
          </p:cNvPr>
          <p:cNvSpPr>
            <a:spLocks noGrp="1"/>
          </p:cNvSpPr>
          <p:nvPr>
            <p:ph type="ctrTitle" hasCustomPrompt="1"/>
          </p:nvPr>
        </p:nvSpPr>
        <p:spPr bwMode="blackWhite">
          <a:xfrm>
            <a:off x="2170159" y="1466566"/>
            <a:ext cx="4814498" cy="1210973"/>
          </a:xfrm>
          <a:prstGeom prst="rect">
            <a:avLst/>
          </a:prstGeom>
          <a:noFill/>
          <a:ln w="38100">
            <a:noFill/>
          </a:ln>
        </p:spPr>
        <p:txBody>
          <a:bodyPr wrap="square" lIns="0" tIns="0" rIns="0" bIns="0" anchor="t" anchorCtr="0">
            <a:spAutoFit/>
          </a:bodyPr>
          <a:lstStyle>
            <a:lvl1pPr algn="ctr">
              <a:defRPr sz="8600" b="0" i="0" cap="none" spc="0">
                <a:solidFill>
                  <a:schemeClr val="accent2"/>
                </a:solidFill>
                <a:latin typeface="Calibri" panose="020F0502020204030204" pitchFamily="34" charset="0"/>
                <a:cs typeface="Calibri" panose="020F0502020204030204" pitchFamily="34" charset="0"/>
              </a:defRPr>
            </a:lvl1pPr>
          </a:lstStyle>
          <a:p>
            <a:r>
              <a:rPr lang="en-US" dirty="0"/>
              <a:t>123</a:t>
            </a:r>
          </a:p>
        </p:txBody>
      </p:sp>
      <p:sp>
        <p:nvSpPr>
          <p:cNvPr id="20" name="Black Bar">
            <a:extLst>
              <a:ext uri="{FF2B5EF4-FFF2-40B4-BE49-F238E27FC236}">
                <a16:creationId xmlns:a16="http://schemas.microsoft.com/office/drawing/2014/main" id="{EACB2F0C-1C3D-CD48-AD13-7B5AD683F7C7}"/>
              </a:ext>
            </a:extLst>
          </p:cNvPr>
          <p:cNvSpPr/>
          <p:nvPr/>
        </p:nvSpPr>
        <p:spPr>
          <a:xfrm>
            <a:off x="1986208" y="2744421"/>
            <a:ext cx="5179092" cy="4409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6" name="Subhead">
            <a:extLst>
              <a:ext uri="{FF2B5EF4-FFF2-40B4-BE49-F238E27FC236}">
                <a16:creationId xmlns:a16="http://schemas.microsoft.com/office/drawing/2014/main" id="{0B79470A-88E7-9241-9D11-9A69D762338C}"/>
              </a:ext>
            </a:extLst>
          </p:cNvPr>
          <p:cNvSpPr>
            <a:spLocks noGrp="1"/>
          </p:cNvSpPr>
          <p:nvPr>
            <p:ph type="subTitle" idx="1" hasCustomPrompt="1"/>
          </p:nvPr>
        </p:nvSpPr>
        <p:spPr>
          <a:xfrm>
            <a:off x="1986207" y="2706475"/>
            <a:ext cx="5171597" cy="553998"/>
          </a:xfrm>
          <a:noFill/>
        </p:spPr>
        <p:txBody>
          <a:bodyPr wrap="square" lIns="0" tIns="0" rIns="0" bIns="0" anchor="t" anchorCtr="0">
            <a:spAutoFit/>
          </a:bodyPr>
          <a:lstStyle>
            <a:lvl1pPr marL="0" indent="0" algn="ctr">
              <a:buNone/>
              <a:defRPr sz="3600" b="1" i="0" spc="300">
                <a:solidFill>
                  <a:schemeClr val="accent4"/>
                </a:solidFill>
                <a:latin typeface="Calibri" panose="020F0502020204030204" pitchFamily="34" charset="0"/>
                <a:cs typeface="Calibri" panose="020F0502020204030204" pitchFamily="34"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TOPIC OR TITLE</a:t>
            </a:r>
          </a:p>
        </p:txBody>
      </p:sp>
      <p:sp>
        <p:nvSpPr>
          <p:cNvPr id="23" name="Body Text">
            <a:extLst>
              <a:ext uri="{FF2B5EF4-FFF2-40B4-BE49-F238E27FC236}">
                <a16:creationId xmlns:a16="http://schemas.microsoft.com/office/drawing/2014/main" id="{BD416322-CF1A-F143-B2A9-844B608C50DA}"/>
              </a:ext>
            </a:extLst>
          </p:cNvPr>
          <p:cNvSpPr>
            <a:spLocks noGrp="1"/>
          </p:cNvSpPr>
          <p:nvPr>
            <p:ph type="body" sz="quarter" idx="14" hasCustomPrompt="1"/>
          </p:nvPr>
        </p:nvSpPr>
        <p:spPr>
          <a:xfrm>
            <a:off x="2156451" y="3540352"/>
            <a:ext cx="5008850" cy="1122744"/>
          </a:xfrm>
        </p:spPr>
        <p:txBody>
          <a:bodyPr lIns="0" tIns="0" rIns="0" bIns="0">
            <a:noAutofit/>
          </a:bodyPr>
          <a:lstStyle>
            <a:lvl1pPr marL="0" marR="0" indent="0" algn="l" defTabSz="457200" rtl="0" eaLnBrk="1" fontAlgn="auto" latinLnBrk="0" hangingPunct="1">
              <a:lnSpc>
                <a:spcPct val="100000"/>
              </a:lnSpc>
              <a:spcBef>
                <a:spcPts val="0"/>
              </a:spcBef>
              <a:spcAft>
                <a:spcPts val="0"/>
              </a:spcAft>
              <a:buClrTx/>
              <a:buSzTx/>
              <a:buFontTx/>
              <a:buNone/>
              <a:tabLst/>
              <a:defRPr sz="2400" b="0" i="0" normalizeH="0" baseline="0">
                <a:solidFill>
                  <a:schemeClr val="bg1"/>
                </a:solidFill>
                <a:latin typeface="Calibri" panose="020F0502020204030204" pitchFamily="34" charset="0"/>
                <a:cs typeface="Calibri" panose="020F0502020204030204" pitchFamily="34" charset="0"/>
              </a:defRPr>
            </a:lvl1pPr>
          </a:lstStyle>
          <a:p>
            <a:pPr lvl="0"/>
            <a:r>
              <a:rPr lang="en-US" dirty="0"/>
              <a:t>Fact or highlight. </a:t>
            </a:r>
            <a:r>
              <a:rPr lang="en-US" dirty="0" err="1"/>
              <a:t>Acumin</a:t>
            </a:r>
            <a:r>
              <a:rPr lang="en-US" dirty="0"/>
              <a:t> Pro Medium 24 pt. Keep it short with bite-size chunks of information.</a:t>
            </a:r>
          </a:p>
        </p:txBody>
      </p:sp>
      <p:pic>
        <p:nvPicPr>
          <p:cNvPr id="24" name="Gold Triangle">
            <a:extLst>
              <a:ext uri="{FF2B5EF4-FFF2-40B4-BE49-F238E27FC236}">
                <a16:creationId xmlns:a16="http://schemas.microsoft.com/office/drawing/2014/main" id="{4DC803D7-BDE8-2740-B36D-EB98236EB729}"/>
              </a:ext>
            </a:extLst>
          </p:cNvPr>
          <p:cNvPicPr>
            <a:picLocks noChangeAspect="1"/>
          </p:cNvPicPr>
          <p:nvPr/>
        </p:nvPicPr>
        <p:blipFill>
          <a:blip r:embed="rId2"/>
          <a:stretch>
            <a:fillRect/>
          </a:stretch>
        </p:blipFill>
        <p:spPr>
          <a:xfrm>
            <a:off x="7366000" y="0"/>
            <a:ext cx="1778000" cy="6858000"/>
          </a:xfrm>
          <a:prstGeom prst="rect">
            <a:avLst/>
          </a:prstGeom>
        </p:spPr>
      </p:pic>
      <p:cxnSp>
        <p:nvCxnSpPr>
          <p:cNvPr id="27" name="Line">
            <a:extLst>
              <a:ext uri="{FF2B5EF4-FFF2-40B4-BE49-F238E27FC236}">
                <a16:creationId xmlns:a16="http://schemas.microsoft.com/office/drawing/2014/main" id="{8F96F97C-D2D6-7949-BDC5-C0B91FB918BD}"/>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6" name="Slide Number">
            <a:extLst>
              <a:ext uri="{FF2B5EF4-FFF2-40B4-BE49-F238E27FC236}">
                <a16:creationId xmlns:a16="http://schemas.microsoft.com/office/drawing/2014/main" id="{8E13B548-F076-CF46-A887-15D7D4869738}"/>
              </a:ext>
            </a:extLst>
          </p:cNvPr>
          <p:cNvSpPr>
            <a:spLocks noGrp="1"/>
          </p:cNvSpPr>
          <p:nvPr>
            <p:ph type="sldNum" sz="quarter" idx="12"/>
          </p:nvPr>
        </p:nvSpPr>
        <p:spPr>
          <a:xfrm>
            <a:off x="8413374" y="6181281"/>
            <a:ext cx="365760" cy="365760"/>
          </a:xfrm>
        </p:spPr>
        <p:txBody>
          <a:bodyPr/>
          <a:lstStyle>
            <a:lvl1pPr>
              <a:defRPr>
                <a:solidFill>
                  <a:schemeClr val="accent4"/>
                </a:solidFill>
                <a:latin typeface="Calibri" panose="020F0502020204030204" pitchFamily="34" charset="0"/>
                <a:cs typeface="Calibri" panose="020F0502020204030204" pitchFamily="34" charset="0"/>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70739352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orient="horz" pos="1008">
          <p15:clr>
            <a:srgbClr val="FBAE40"/>
          </p15:clr>
        </p15:guide>
        <p15:guide id="8" orient="horz" pos="148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losing">
    <p:spTree>
      <p:nvGrpSpPr>
        <p:cNvPr id="1" name=""/>
        <p:cNvGrpSpPr/>
        <p:nvPr/>
      </p:nvGrpSpPr>
      <p:grpSpPr>
        <a:xfrm>
          <a:off x="0" y="0"/>
          <a:ext cx="0" cy="0"/>
          <a:chOff x="0" y="0"/>
          <a:chExt cx="0" cy="0"/>
        </a:xfrm>
      </p:grpSpPr>
      <p:sp>
        <p:nvSpPr>
          <p:cNvPr id="8" name="Line 66">
            <a:extLst>
              <a:ext uri="{FF2B5EF4-FFF2-40B4-BE49-F238E27FC236}">
                <a16:creationId xmlns:a16="http://schemas.microsoft.com/office/drawing/2014/main" id="{9629C0A1-FA46-974B-8B59-DAFA34D587F5}"/>
              </a:ext>
            </a:extLst>
          </p:cNvPr>
          <p:cNvSpPr>
            <a:spLocks noChangeShapeType="1"/>
          </p:cNvSpPr>
          <p:nvPr userDrawn="1"/>
        </p:nvSpPr>
        <p:spPr bwMode="auto">
          <a:xfrm flipV="1">
            <a:off x="0" y="0"/>
            <a:ext cx="9144000" cy="0"/>
          </a:xfrm>
          <a:prstGeom prst="line">
            <a:avLst/>
          </a:prstGeom>
          <a:noFill/>
          <a:ln w="38100">
            <a:solidFill>
              <a:srgbClr val="1CADE4"/>
            </a:solidFill>
            <a:miter lim="800000"/>
            <a:headEnd/>
            <a:tailEnd/>
          </a:ln>
          <a:effectLst/>
        </p:spPr>
        <p:txBody>
          <a:bodyPr wrap="none"/>
          <a:lstStyle/>
          <a:p>
            <a:endParaRPr lang="ko-KR" altLang="en-US"/>
          </a:p>
        </p:txBody>
      </p:sp>
      <p:sp>
        <p:nvSpPr>
          <p:cNvPr id="11" name="Line 66">
            <a:extLst>
              <a:ext uri="{FF2B5EF4-FFF2-40B4-BE49-F238E27FC236}">
                <a16:creationId xmlns:a16="http://schemas.microsoft.com/office/drawing/2014/main" id="{F21F285B-3B58-4149-B959-9010CE636448}"/>
              </a:ext>
            </a:extLst>
          </p:cNvPr>
          <p:cNvSpPr>
            <a:spLocks noChangeShapeType="1"/>
          </p:cNvSpPr>
          <p:nvPr userDrawn="1"/>
        </p:nvSpPr>
        <p:spPr bwMode="auto">
          <a:xfrm flipV="1">
            <a:off x="0" y="6858000"/>
            <a:ext cx="9144000" cy="0"/>
          </a:xfrm>
          <a:prstGeom prst="line">
            <a:avLst/>
          </a:prstGeom>
          <a:noFill/>
          <a:ln w="38100">
            <a:solidFill>
              <a:schemeClr val="accent1"/>
            </a:solidFill>
            <a:miter lim="800000"/>
            <a:headEnd/>
            <a:tailEnd/>
          </a:ln>
          <a:effectLst/>
        </p:spPr>
        <p:txBody>
          <a:bodyPr wrap="none"/>
          <a:lstStyle/>
          <a:p>
            <a:endParaRPr lang="ko-KR" altLang="en-US"/>
          </a:p>
        </p:txBody>
      </p:sp>
      <p:pic>
        <p:nvPicPr>
          <p:cNvPr id="12" name="Purdue CoBrand">
            <a:extLst>
              <a:ext uri="{FF2B5EF4-FFF2-40B4-BE49-F238E27FC236}">
                <a16:creationId xmlns:a16="http://schemas.microsoft.com/office/drawing/2014/main" id="{BCBD89D8-43BD-5D41-99C6-91B0B6A51904}"/>
              </a:ext>
            </a:extLst>
          </p:cNvPr>
          <p:cNvPicPr>
            <a:picLocks noChangeAspect="1"/>
          </p:cNvPicPr>
          <p:nvPr userDrawn="1"/>
        </p:nvPicPr>
        <p:blipFill rotWithShape="1">
          <a:blip r:embed="rId2"/>
          <a:srcRect l="-1" t="1" r="44430" b="-2140"/>
          <a:stretch/>
        </p:blipFill>
        <p:spPr>
          <a:xfrm>
            <a:off x="5804002" y="6140098"/>
            <a:ext cx="2829133" cy="554197"/>
          </a:xfrm>
          <a:prstGeom prst="rect">
            <a:avLst/>
          </a:prstGeom>
        </p:spPr>
      </p:pic>
      <p:sp>
        <p:nvSpPr>
          <p:cNvPr id="2" name="TextBox 1">
            <a:extLst>
              <a:ext uri="{FF2B5EF4-FFF2-40B4-BE49-F238E27FC236}">
                <a16:creationId xmlns:a16="http://schemas.microsoft.com/office/drawing/2014/main" id="{9D40ABC9-8673-5842-AB6C-97E21CAE77DF}"/>
              </a:ext>
            </a:extLst>
          </p:cNvPr>
          <p:cNvSpPr txBox="1"/>
          <p:nvPr userDrawn="1"/>
        </p:nvSpPr>
        <p:spPr>
          <a:xfrm>
            <a:off x="5276378" y="5586267"/>
            <a:ext cx="3850862" cy="461665"/>
          </a:xfrm>
          <a:prstGeom prst="rect">
            <a:avLst/>
          </a:prstGeom>
          <a:noFill/>
        </p:spPr>
        <p:txBody>
          <a:bodyPr wrap="none" rtlCol="0">
            <a:spAutoFit/>
          </a:bodyPr>
          <a:lstStyle/>
          <a:p>
            <a:r>
              <a:rPr lang="en-US" sz="2400" i="1" dirty="0"/>
              <a:t>Thank you for your attention!</a:t>
            </a:r>
          </a:p>
        </p:txBody>
      </p:sp>
    </p:spTree>
    <p:extLst>
      <p:ext uri="{BB962C8B-B14F-4D97-AF65-F5344CB8AC3E}">
        <p14:creationId xmlns:p14="http://schemas.microsoft.com/office/powerpoint/2010/main" val="4422157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3" name="내용 개체 틀 2"/>
          <p:cNvSpPr>
            <a:spLocks noGrp="1"/>
          </p:cNvSpPr>
          <p:nvPr>
            <p:ph idx="1" hasCustomPrompt="1"/>
          </p:nvPr>
        </p:nvSpPr>
        <p:spPr>
          <a:xfrm>
            <a:off x="277148" y="934481"/>
            <a:ext cx="8557768" cy="5523024"/>
          </a:xfrm>
        </p:spPr>
        <p:txBody>
          <a:bodyPr/>
          <a:lstStyle>
            <a:lvl1pPr>
              <a:defRPr sz="2400"/>
            </a:lvl1pPr>
            <a:lvl2pPr>
              <a:defRPr sz="2200"/>
            </a:lvl2pPr>
            <a:lvl3pPr>
              <a:defRPr sz="2000"/>
            </a:lvl3pPr>
            <a:lvl4pPr>
              <a:defRPr sz="1800"/>
            </a:lvl4pPr>
          </a:lstStyle>
          <a:p>
            <a:pPr lvl="0"/>
            <a:r>
              <a:rPr lang="en-US" altLang="ko-KR" dirty="0"/>
              <a:t>Words</a:t>
            </a:r>
            <a:endParaRPr lang="ko-KR" altLang="en-US" dirty="0"/>
          </a:p>
          <a:p>
            <a:pPr lvl="1"/>
            <a:r>
              <a:rPr lang="en-US" altLang="ko-KR" dirty="0"/>
              <a:t>Words</a:t>
            </a:r>
            <a:endParaRPr lang="ko-KR" altLang="en-US" dirty="0"/>
          </a:p>
          <a:p>
            <a:pPr lvl="2"/>
            <a:r>
              <a:rPr lang="en-US" altLang="ko-KR" dirty="0"/>
              <a:t>Words</a:t>
            </a:r>
          </a:p>
          <a:p>
            <a:pPr lvl="3"/>
            <a:r>
              <a:rPr lang="en-US" altLang="ko-KR" dirty="0"/>
              <a:t>Words</a:t>
            </a:r>
          </a:p>
          <a:p>
            <a:pPr lvl="4"/>
            <a:r>
              <a:rPr lang="en-US" altLang="ko-KR" dirty="0"/>
              <a:t>Words</a:t>
            </a:r>
            <a:endParaRPr lang="ko-KR" altLang="en-US" dirty="0"/>
          </a:p>
        </p:txBody>
      </p:sp>
      <p:sp>
        <p:nvSpPr>
          <p:cNvPr id="5" name="제목 1"/>
          <p:cNvSpPr>
            <a:spLocks noGrp="1"/>
          </p:cNvSpPr>
          <p:nvPr>
            <p:ph type="title" hasCustomPrompt="1"/>
          </p:nvPr>
        </p:nvSpPr>
        <p:spPr>
          <a:xfrm>
            <a:off x="277148" y="118428"/>
            <a:ext cx="8557768" cy="638175"/>
          </a:xfrm>
          <a:noFill/>
          <a:ln>
            <a:noFill/>
          </a:ln>
        </p:spPr>
        <p:txBody>
          <a:bodyPr/>
          <a:lstStyle>
            <a:lvl1pPr algn="l">
              <a:defRPr b="0"/>
            </a:lvl1pPr>
          </a:lstStyle>
          <a:p>
            <a:r>
              <a:rPr lang="en-US" altLang="ko-KR" dirty="0"/>
              <a:t>Title</a:t>
            </a:r>
            <a:endParaRPr lang="ko-KR" altLang="en-US" dirty="0"/>
          </a:p>
        </p:txBody>
      </p:sp>
      <p:sp>
        <p:nvSpPr>
          <p:cNvPr id="4" name="Line 66">
            <a:extLst>
              <a:ext uri="{FF2B5EF4-FFF2-40B4-BE49-F238E27FC236}">
                <a16:creationId xmlns:a16="http://schemas.microsoft.com/office/drawing/2014/main" id="{67B3E873-1394-3543-8BD2-2C910090ECBD}"/>
              </a:ext>
            </a:extLst>
          </p:cNvPr>
          <p:cNvSpPr>
            <a:spLocks noChangeShapeType="1"/>
          </p:cNvSpPr>
          <p:nvPr userDrawn="1"/>
        </p:nvSpPr>
        <p:spPr bwMode="auto">
          <a:xfrm flipV="1">
            <a:off x="277148" y="756603"/>
            <a:ext cx="8557769" cy="0"/>
          </a:xfrm>
          <a:prstGeom prst="line">
            <a:avLst/>
          </a:prstGeom>
          <a:noFill/>
          <a:ln w="38100">
            <a:solidFill>
              <a:schemeClr val="accent1"/>
            </a:solidFill>
            <a:miter lim="800000"/>
            <a:headEnd/>
            <a:tailEnd/>
          </a:ln>
          <a:effectLst/>
        </p:spPr>
        <p:txBody>
          <a:bodyPr wrap="none"/>
          <a:lstStyle/>
          <a:p>
            <a:endParaRPr lang="ko-KR" altLang="en-US"/>
          </a:p>
        </p:txBody>
      </p:sp>
      <p:sp>
        <p:nvSpPr>
          <p:cNvPr id="9" name="Slide Number Placeholder 8">
            <a:extLst>
              <a:ext uri="{FF2B5EF4-FFF2-40B4-BE49-F238E27FC236}">
                <a16:creationId xmlns:a16="http://schemas.microsoft.com/office/drawing/2014/main" id="{4403002C-B894-EA4E-9F9C-C47945496723}"/>
              </a:ext>
            </a:extLst>
          </p:cNvPr>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328718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ouble content">
    <p:spTree>
      <p:nvGrpSpPr>
        <p:cNvPr id="1" name=""/>
        <p:cNvGrpSpPr/>
        <p:nvPr/>
      </p:nvGrpSpPr>
      <p:grpSpPr>
        <a:xfrm>
          <a:off x="0" y="0"/>
          <a:ext cx="0" cy="0"/>
          <a:chOff x="0" y="0"/>
          <a:chExt cx="0" cy="0"/>
        </a:xfrm>
      </p:grpSpPr>
      <p:sp>
        <p:nvSpPr>
          <p:cNvPr id="3" name="내용 개체 틀 2"/>
          <p:cNvSpPr>
            <a:spLocks noGrp="1"/>
          </p:cNvSpPr>
          <p:nvPr>
            <p:ph sz="half" idx="1" hasCustomPrompt="1"/>
          </p:nvPr>
        </p:nvSpPr>
        <p:spPr>
          <a:xfrm>
            <a:off x="484369" y="1250205"/>
            <a:ext cx="4038600" cy="4525963"/>
          </a:xfrm>
        </p:spPr>
        <p:txBody>
          <a:bodyPr/>
          <a:lstStyle>
            <a:lvl1pPr>
              <a:defRPr sz="3200"/>
            </a:lvl1pPr>
            <a:lvl2pPr>
              <a:defRPr sz="2800"/>
            </a:lvl2pPr>
            <a:lvl3pPr>
              <a:defRPr sz="2400"/>
            </a:lvl3pPr>
            <a:lvl4pPr>
              <a:defRPr sz="2000"/>
            </a:lvl4pPr>
            <a:lvl5pPr>
              <a:defRPr sz="2000"/>
            </a:lvl5pPr>
            <a:lvl6pPr>
              <a:defRPr sz="1800"/>
            </a:lvl6pPr>
            <a:lvl7pPr>
              <a:defRPr sz="1800"/>
            </a:lvl7pPr>
            <a:lvl8pPr>
              <a:defRPr sz="1800"/>
            </a:lvl8pPr>
            <a:lvl9pPr>
              <a:defRPr sz="1800"/>
            </a:lvl9pPr>
          </a:lstStyle>
          <a:p>
            <a:pPr lvl="0"/>
            <a:r>
              <a:rPr lang="en-US" altLang="ko-KR" dirty="0"/>
              <a:t>Words</a:t>
            </a:r>
          </a:p>
          <a:p>
            <a:pPr lvl="1"/>
            <a:r>
              <a:rPr lang="en-US" altLang="ko-KR" dirty="0"/>
              <a:t>Words</a:t>
            </a:r>
          </a:p>
          <a:p>
            <a:pPr lvl="2"/>
            <a:r>
              <a:rPr lang="en-US" altLang="ko-KR" dirty="0"/>
              <a:t>Words</a:t>
            </a:r>
          </a:p>
          <a:p>
            <a:pPr lvl="3"/>
            <a:r>
              <a:rPr lang="en-US" altLang="ko-KR" dirty="0"/>
              <a:t>Words</a:t>
            </a:r>
          </a:p>
          <a:p>
            <a:pPr lvl="4"/>
            <a:r>
              <a:rPr lang="en-US" altLang="ko-KR" dirty="0"/>
              <a:t>Words</a:t>
            </a:r>
            <a:endParaRPr lang="ko-KR" altLang="en-US" dirty="0"/>
          </a:p>
        </p:txBody>
      </p:sp>
      <p:sp>
        <p:nvSpPr>
          <p:cNvPr id="4" name="내용 개체 틀 3"/>
          <p:cNvSpPr>
            <a:spLocks noGrp="1"/>
          </p:cNvSpPr>
          <p:nvPr>
            <p:ph sz="half" idx="2" hasCustomPrompt="1"/>
          </p:nvPr>
        </p:nvSpPr>
        <p:spPr>
          <a:xfrm>
            <a:off x="4675369" y="1250205"/>
            <a:ext cx="4038600" cy="4525963"/>
          </a:xfrm>
        </p:spPr>
        <p:txBody>
          <a:bodyPr/>
          <a:lstStyle>
            <a:lvl1pPr>
              <a:defRPr sz="3200"/>
            </a:lvl1pPr>
            <a:lvl2pPr>
              <a:defRPr sz="2800"/>
            </a:lvl2pPr>
            <a:lvl3pPr>
              <a:defRPr sz="2400"/>
            </a:lvl3pPr>
            <a:lvl4pPr>
              <a:defRPr sz="2000"/>
            </a:lvl4pPr>
            <a:lvl5pPr>
              <a:defRPr sz="2000"/>
            </a:lvl5pPr>
            <a:lvl6pPr>
              <a:defRPr sz="1800"/>
            </a:lvl6pPr>
            <a:lvl7pPr>
              <a:defRPr sz="1800"/>
            </a:lvl7pPr>
            <a:lvl8pPr>
              <a:defRPr sz="1800"/>
            </a:lvl8pPr>
            <a:lvl9pPr>
              <a:defRPr sz="1800"/>
            </a:lvl9pPr>
          </a:lstStyle>
          <a:p>
            <a:pPr lvl="0"/>
            <a:r>
              <a:rPr lang="en-US" altLang="ko-KR" dirty="0"/>
              <a:t>Words</a:t>
            </a:r>
          </a:p>
          <a:p>
            <a:pPr lvl="1"/>
            <a:r>
              <a:rPr lang="en-US" altLang="ko-KR" dirty="0"/>
              <a:t>Words</a:t>
            </a:r>
          </a:p>
          <a:p>
            <a:pPr lvl="2"/>
            <a:r>
              <a:rPr lang="en-US" altLang="ko-KR" dirty="0"/>
              <a:t>Words</a:t>
            </a:r>
          </a:p>
          <a:p>
            <a:pPr lvl="3"/>
            <a:r>
              <a:rPr lang="en-US" altLang="ko-KR" dirty="0"/>
              <a:t>Words</a:t>
            </a:r>
          </a:p>
          <a:p>
            <a:pPr lvl="4"/>
            <a:r>
              <a:rPr lang="en-US" altLang="ko-KR" dirty="0"/>
              <a:t>Words</a:t>
            </a:r>
            <a:endParaRPr lang="ko-KR" altLang="en-US" dirty="0"/>
          </a:p>
        </p:txBody>
      </p:sp>
      <p:sp>
        <p:nvSpPr>
          <p:cNvPr id="7" name="Line 66">
            <a:extLst>
              <a:ext uri="{FF2B5EF4-FFF2-40B4-BE49-F238E27FC236}">
                <a16:creationId xmlns:a16="http://schemas.microsoft.com/office/drawing/2014/main" id="{43238AEC-E676-EF48-A1EE-CE1856C5DB86}"/>
              </a:ext>
            </a:extLst>
          </p:cNvPr>
          <p:cNvSpPr>
            <a:spLocks noChangeShapeType="1"/>
          </p:cNvSpPr>
          <p:nvPr userDrawn="1"/>
        </p:nvSpPr>
        <p:spPr bwMode="auto">
          <a:xfrm flipV="1">
            <a:off x="277148" y="756603"/>
            <a:ext cx="8577217" cy="0"/>
          </a:xfrm>
          <a:prstGeom prst="line">
            <a:avLst/>
          </a:prstGeom>
          <a:noFill/>
          <a:ln w="38100">
            <a:solidFill>
              <a:srgbClr val="1CADE4"/>
            </a:solidFill>
            <a:miter lim="800000"/>
            <a:headEnd/>
            <a:tailEnd/>
          </a:ln>
          <a:effectLst/>
        </p:spPr>
        <p:txBody>
          <a:bodyPr wrap="none"/>
          <a:lstStyle/>
          <a:p>
            <a:endParaRPr lang="ko-KR" altLang="en-US"/>
          </a:p>
        </p:txBody>
      </p:sp>
      <p:sp>
        <p:nvSpPr>
          <p:cNvPr id="2" name="Slide Number Placeholder 1">
            <a:extLst>
              <a:ext uri="{FF2B5EF4-FFF2-40B4-BE49-F238E27FC236}">
                <a16:creationId xmlns:a16="http://schemas.microsoft.com/office/drawing/2014/main" id="{63EE7B0E-2C93-BA42-B420-3285D7F3E908}"/>
              </a:ext>
            </a:extLst>
          </p:cNvPr>
          <p:cNvSpPr>
            <a:spLocks noGrp="1"/>
          </p:cNvSpPr>
          <p:nvPr>
            <p:ph type="sldNum" sz="quarter" idx="10"/>
          </p:nvPr>
        </p:nvSpPr>
        <p:spPr/>
        <p:txBody>
          <a:bodyPr/>
          <a:lstStyle/>
          <a:p>
            <a:fld id="{8A7A6979-0714-4377-B894-6BE4C2D6E202}" type="slidenum">
              <a:rPr lang="en-US" smtClean="0"/>
              <a:pPr/>
              <a:t>‹#›</a:t>
            </a:fld>
            <a:endParaRPr lang="en-US" dirty="0"/>
          </a:p>
        </p:txBody>
      </p:sp>
      <p:sp>
        <p:nvSpPr>
          <p:cNvPr id="12" name="제목 1">
            <a:extLst>
              <a:ext uri="{FF2B5EF4-FFF2-40B4-BE49-F238E27FC236}">
                <a16:creationId xmlns:a16="http://schemas.microsoft.com/office/drawing/2014/main" id="{4EEA1B3E-FF6B-734D-830E-C9FC203C0A8A}"/>
              </a:ext>
            </a:extLst>
          </p:cNvPr>
          <p:cNvSpPr>
            <a:spLocks noGrp="1"/>
          </p:cNvSpPr>
          <p:nvPr>
            <p:ph type="title" hasCustomPrompt="1"/>
          </p:nvPr>
        </p:nvSpPr>
        <p:spPr>
          <a:xfrm>
            <a:off x="277148" y="118428"/>
            <a:ext cx="8043862" cy="638175"/>
          </a:xfrm>
          <a:noFill/>
          <a:ln>
            <a:noFill/>
          </a:ln>
        </p:spPr>
        <p:txBody>
          <a:bodyPr/>
          <a:lstStyle>
            <a:lvl1pPr algn="l">
              <a:defRPr b="0"/>
            </a:lvl1pPr>
          </a:lstStyle>
          <a:p>
            <a:r>
              <a:rPr lang="en-US" altLang="ko-KR" dirty="0"/>
              <a:t>Title</a:t>
            </a:r>
            <a:endParaRPr lang="ko-KR" altLang="en-US" dirty="0"/>
          </a:p>
        </p:txBody>
      </p:sp>
    </p:spTree>
    <p:extLst>
      <p:ext uri="{BB962C8B-B14F-4D97-AF65-F5344CB8AC3E}">
        <p14:creationId xmlns:p14="http://schemas.microsoft.com/office/powerpoint/2010/main" val="694698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2" name="제목 1"/>
          <p:cNvSpPr>
            <a:spLocks noGrp="1"/>
          </p:cNvSpPr>
          <p:nvPr>
            <p:ph type="title" hasCustomPrompt="1"/>
          </p:nvPr>
        </p:nvSpPr>
        <p:spPr>
          <a:xfrm>
            <a:off x="685800" y="2457016"/>
            <a:ext cx="7772400" cy="971984"/>
          </a:xfrm>
          <a:ln>
            <a:noFill/>
          </a:ln>
        </p:spPr>
        <p:txBody>
          <a:bodyPr anchor="t"/>
          <a:lstStyle>
            <a:lvl1pPr algn="ctr">
              <a:defRPr sz="4000" b="0" cap="none"/>
            </a:lvl1pPr>
          </a:lstStyle>
          <a:p>
            <a:r>
              <a:rPr lang="en-US" altLang="ko-KR" dirty="0"/>
              <a:t>Section heading</a:t>
            </a:r>
            <a:endParaRPr lang="ko-KR" altLang="en-US" dirty="0"/>
          </a:p>
        </p:txBody>
      </p:sp>
      <p:sp>
        <p:nvSpPr>
          <p:cNvPr id="7" name="Line 66">
            <a:extLst>
              <a:ext uri="{FF2B5EF4-FFF2-40B4-BE49-F238E27FC236}">
                <a16:creationId xmlns:a16="http://schemas.microsoft.com/office/drawing/2014/main" id="{5A33EB89-BA8F-4881-97CD-D89CEF92AE62}"/>
              </a:ext>
            </a:extLst>
          </p:cNvPr>
          <p:cNvSpPr>
            <a:spLocks noChangeShapeType="1"/>
          </p:cNvSpPr>
          <p:nvPr userDrawn="1"/>
        </p:nvSpPr>
        <p:spPr bwMode="auto">
          <a:xfrm flipV="1">
            <a:off x="0" y="0"/>
            <a:ext cx="9144000" cy="0"/>
          </a:xfrm>
          <a:prstGeom prst="line">
            <a:avLst/>
          </a:prstGeom>
          <a:noFill/>
          <a:ln w="38100">
            <a:solidFill>
              <a:schemeClr val="accent1"/>
            </a:solidFill>
            <a:miter lim="800000"/>
            <a:headEnd/>
            <a:tailEnd/>
          </a:ln>
          <a:effectLst/>
        </p:spPr>
        <p:txBody>
          <a:bodyPr wrap="none"/>
          <a:lstStyle/>
          <a:p>
            <a:endParaRPr lang="ko-KR" altLang="en-US"/>
          </a:p>
        </p:txBody>
      </p:sp>
      <p:sp>
        <p:nvSpPr>
          <p:cNvPr id="8" name="Line 66">
            <a:extLst>
              <a:ext uri="{FF2B5EF4-FFF2-40B4-BE49-F238E27FC236}">
                <a16:creationId xmlns:a16="http://schemas.microsoft.com/office/drawing/2014/main" id="{E19CC797-4A60-4749-A75D-26A49B54F298}"/>
              </a:ext>
            </a:extLst>
          </p:cNvPr>
          <p:cNvSpPr>
            <a:spLocks noChangeShapeType="1"/>
          </p:cNvSpPr>
          <p:nvPr userDrawn="1"/>
        </p:nvSpPr>
        <p:spPr bwMode="auto">
          <a:xfrm flipV="1">
            <a:off x="0" y="6858000"/>
            <a:ext cx="9144000" cy="0"/>
          </a:xfrm>
          <a:prstGeom prst="line">
            <a:avLst/>
          </a:prstGeom>
          <a:noFill/>
          <a:ln w="38100">
            <a:solidFill>
              <a:schemeClr val="accent1"/>
            </a:solidFill>
            <a:miter lim="800000"/>
            <a:headEnd/>
            <a:tailEnd/>
          </a:ln>
          <a:effectLst/>
        </p:spPr>
        <p:txBody>
          <a:bodyPr wrap="none"/>
          <a:lstStyle/>
          <a:p>
            <a:endParaRPr lang="ko-KR" altLang="en-US"/>
          </a:p>
        </p:txBody>
      </p:sp>
      <p:sp>
        <p:nvSpPr>
          <p:cNvPr id="9" name="Line 66">
            <a:extLst>
              <a:ext uri="{FF2B5EF4-FFF2-40B4-BE49-F238E27FC236}">
                <a16:creationId xmlns:a16="http://schemas.microsoft.com/office/drawing/2014/main" id="{448E2F8D-66A1-45A0-9FDE-C1633AA95FAB}"/>
              </a:ext>
            </a:extLst>
          </p:cNvPr>
          <p:cNvSpPr>
            <a:spLocks noChangeShapeType="1"/>
          </p:cNvSpPr>
          <p:nvPr userDrawn="1"/>
        </p:nvSpPr>
        <p:spPr bwMode="auto">
          <a:xfrm flipV="1">
            <a:off x="1056481" y="3429000"/>
            <a:ext cx="7031039" cy="0"/>
          </a:xfrm>
          <a:prstGeom prst="line">
            <a:avLst/>
          </a:prstGeom>
          <a:noFill/>
          <a:ln w="38100">
            <a:solidFill>
              <a:schemeClr val="accent1"/>
            </a:solidFill>
            <a:miter lim="800000"/>
            <a:headEnd/>
            <a:tailEnd/>
          </a:ln>
          <a:effectLst/>
        </p:spPr>
        <p:txBody>
          <a:bodyPr wrap="none"/>
          <a:lstStyle/>
          <a:p>
            <a:endParaRPr lang="ko-KR" altLang="en-US"/>
          </a:p>
        </p:txBody>
      </p:sp>
    </p:spTree>
    <p:extLst>
      <p:ext uri="{BB962C8B-B14F-4D97-AF65-F5344CB8AC3E}">
        <p14:creationId xmlns:p14="http://schemas.microsoft.com/office/powerpoint/2010/main" val="2909255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ouble content - titled">
    <p:spTree>
      <p:nvGrpSpPr>
        <p:cNvPr id="1" name=""/>
        <p:cNvGrpSpPr/>
        <p:nvPr/>
      </p:nvGrpSpPr>
      <p:grpSpPr>
        <a:xfrm>
          <a:off x="0" y="0"/>
          <a:ext cx="0" cy="0"/>
          <a:chOff x="0" y="0"/>
          <a:chExt cx="0" cy="0"/>
        </a:xfrm>
      </p:grpSpPr>
      <p:sp>
        <p:nvSpPr>
          <p:cNvPr id="3" name="텍스트 개체 틀 2"/>
          <p:cNvSpPr>
            <a:spLocks noGrp="1"/>
          </p:cNvSpPr>
          <p:nvPr>
            <p:ph type="body" idx="1" hasCustomPrompt="1"/>
          </p:nvPr>
        </p:nvSpPr>
        <p:spPr>
          <a:xfrm>
            <a:off x="457200" y="1258655"/>
            <a:ext cx="4040188" cy="63976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ko-KR" dirty="0"/>
              <a:t>Left title</a:t>
            </a:r>
            <a:endParaRPr lang="ko-KR" altLang="en-US" dirty="0"/>
          </a:p>
        </p:txBody>
      </p:sp>
      <p:sp>
        <p:nvSpPr>
          <p:cNvPr id="4" name="내용 개체 틀 3"/>
          <p:cNvSpPr>
            <a:spLocks noGrp="1"/>
          </p:cNvSpPr>
          <p:nvPr>
            <p:ph sz="half" idx="2" hasCustomPrompt="1"/>
          </p:nvPr>
        </p:nvSpPr>
        <p:spPr>
          <a:xfrm>
            <a:off x="457200" y="1898417"/>
            <a:ext cx="4040188" cy="3951288"/>
          </a:xfrm>
        </p:spPr>
        <p:txBody>
          <a:bodyPr/>
          <a:lstStyle>
            <a:lvl1pPr>
              <a:defRPr sz="3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ko-KR" dirty="0"/>
              <a:t>Words</a:t>
            </a:r>
            <a:endParaRPr lang="ko-KR" altLang="en-US" dirty="0"/>
          </a:p>
        </p:txBody>
      </p:sp>
      <p:sp>
        <p:nvSpPr>
          <p:cNvPr id="5" name="텍스트 개체 틀 4"/>
          <p:cNvSpPr>
            <a:spLocks noGrp="1"/>
          </p:cNvSpPr>
          <p:nvPr>
            <p:ph type="body" sz="quarter" idx="3" hasCustomPrompt="1"/>
          </p:nvPr>
        </p:nvSpPr>
        <p:spPr>
          <a:xfrm>
            <a:off x="4645025" y="1258655"/>
            <a:ext cx="4041775" cy="63976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ko-KR" dirty="0"/>
              <a:t>Right title</a:t>
            </a:r>
            <a:endParaRPr lang="ko-KR" altLang="en-US" dirty="0"/>
          </a:p>
        </p:txBody>
      </p:sp>
      <p:sp>
        <p:nvSpPr>
          <p:cNvPr id="6" name="내용 개체 틀 5"/>
          <p:cNvSpPr>
            <a:spLocks noGrp="1"/>
          </p:cNvSpPr>
          <p:nvPr>
            <p:ph sz="quarter" idx="4" hasCustomPrompt="1"/>
          </p:nvPr>
        </p:nvSpPr>
        <p:spPr>
          <a:xfrm>
            <a:off x="4645025" y="1898417"/>
            <a:ext cx="4041775" cy="3951288"/>
          </a:xfrm>
        </p:spPr>
        <p:txBody>
          <a:bodyPr/>
          <a:lstStyle>
            <a:lvl1pPr>
              <a:defRPr sz="3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ko-KR" dirty="0"/>
              <a:t>Words</a:t>
            </a:r>
            <a:endParaRPr lang="ko-KR" altLang="en-US" dirty="0"/>
          </a:p>
        </p:txBody>
      </p:sp>
      <p:sp>
        <p:nvSpPr>
          <p:cNvPr id="9" name="Line 66">
            <a:extLst>
              <a:ext uri="{FF2B5EF4-FFF2-40B4-BE49-F238E27FC236}">
                <a16:creationId xmlns:a16="http://schemas.microsoft.com/office/drawing/2014/main" id="{2473502F-33E0-294C-B0A7-D634CB781736}"/>
              </a:ext>
            </a:extLst>
          </p:cNvPr>
          <p:cNvSpPr>
            <a:spLocks noChangeShapeType="1"/>
          </p:cNvSpPr>
          <p:nvPr userDrawn="1"/>
        </p:nvSpPr>
        <p:spPr bwMode="auto">
          <a:xfrm flipV="1">
            <a:off x="277148" y="756603"/>
            <a:ext cx="8577217" cy="0"/>
          </a:xfrm>
          <a:prstGeom prst="line">
            <a:avLst/>
          </a:prstGeom>
          <a:noFill/>
          <a:ln w="38100">
            <a:solidFill>
              <a:srgbClr val="1CADE4"/>
            </a:solidFill>
            <a:miter lim="800000"/>
            <a:headEnd/>
            <a:tailEnd/>
          </a:ln>
          <a:effectLst/>
        </p:spPr>
        <p:txBody>
          <a:bodyPr wrap="none"/>
          <a:lstStyle/>
          <a:p>
            <a:endParaRPr lang="ko-KR" altLang="en-US"/>
          </a:p>
        </p:txBody>
      </p:sp>
      <p:sp>
        <p:nvSpPr>
          <p:cNvPr id="2" name="Slide Number Placeholder 1">
            <a:extLst>
              <a:ext uri="{FF2B5EF4-FFF2-40B4-BE49-F238E27FC236}">
                <a16:creationId xmlns:a16="http://schemas.microsoft.com/office/drawing/2014/main" id="{62769056-9B24-3340-82FF-6C6B5739D9BC}"/>
              </a:ext>
            </a:extLst>
          </p:cNvPr>
          <p:cNvSpPr>
            <a:spLocks noGrp="1"/>
          </p:cNvSpPr>
          <p:nvPr>
            <p:ph type="sldNum" sz="quarter" idx="10"/>
          </p:nvPr>
        </p:nvSpPr>
        <p:spPr/>
        <p:txBody>
          <a:bodyPr/>
          <a:lstStyle/>
          <a:p>
            <a:fld id="{8A7A6979-0714-4377-B894-6BE4C2D6E202}" type="slidenum">
              <a:rPr lang="en-US" smtClean="0"/>
              <a:pPr/>
              <a:t>‹#›</a:t>
            </a:fld>
            <a:endParaRPr lang="en-US" dirty="0"/>
          </a:p>
        </p:txBody>
      </p:sp>
      <p:sp>
        <p:nvSpPr>
          <p:cNvPr id="13" name="제목 1">
            <a:extLst>
              <a:ext uri="{FF2B5EF4-FFF2-40B4-BE49-F238E27FC236}">
                <a16:creationId xmlns:a16="http://schemas.microsoft.com/office/drawing/2014/main" id="{AA231EA3-1A2F-1844-B410-74339C343F3B}"/>
              </a:ext>
            </a:extLst>
          </p:cNvPr>
          <p:cNvSpPr>
            <a:spLocks noGrp="1"/>
          </p:cNvSpPr>
          <p:nvPr>
            <p:ph type="title" hasCustomPrompt="1"/>
          </p:nvPr>
        </p:nvSpPr>
        <p:spPr>
          <a:xfrm>
            <a:off x="277148" y="118428"/>
            <a:ext cx="8043862" cy="638175"/>
          </a:xfrm>
          <a:noFill/>
          <a:ln>
            <a:noFill/>
          </a:ln>
        </p:spPr>
        <p:txBody>
          <a:bodyPr/>
          <a:lstStyle>
            <a:lvl1pPr algn="l">
              <a:defRPr b="0"/>
            </a:lvl1pPr>
          </a:lstStyle>
          <a:p>
            <a:r>
              <a:rPr lang="en-US" altLang="ko-KR" dirty="0"/>
              <a:t>Title</a:t>
            </a:r>
            <a:endParaRPr lang="ko-KR" altLang="en-US" dirty="0"/>
          </a:p>
        </p:txBody>
      </p:sp>
    </p:spTree>
    <p:extLst>
      <p:ext uri="{BB962C8B-B14F-4D97-AF65-F5344CB8AC3E}">
        <p14:creationId xmlns:p14="http://schemas.microsoft.com/office/powerpoint/2010/main" val="721691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Just borders">
    <p:spTree>
      <p:nvGrpSpPr>
        <p:cNvPr id="1" name=""/>
        <p:cNvGrpSpPr/>
        <p:nvPr/>
      </p:nvGrpSpPr>
      <p:grpSpPr>
        <a:xfrm>
          <a:off x="0" y="0"/>
          <a:ext cx="0" cy="0"/>
          <a:chOff x="0" y="0"/>
          <a:chExt cx="0" cy="0"/>
        </a:xfrm>
      </p:grpSpPr>
      <p:sp>
        <p:nvSpPr>
          <p:cNvPr id="6" name="Line 66">
            <a:extLst>
              <a:ext uri="{FF2B5EF4-FFF2-40B4-BE49-F238E27FC236}">
                <a16:creationId xmlns:a16="http://schemas.microsoft.com/office/drawing/2014/main" id="{5FBB5167-3962-F644-A1B0-164B48533467}"/>
              </a:ext>
            </a:extLst>
          </p:cNvPr>
          <p:cNvSpPr>
            <a:spLocks noChangeShapeType="1"/>
          </p:cNvSpPr>
          <p:nvPr userDrawn="1"/>
        </p:nvSpPr>
        <p:spPr bwMode="auto">
          <a:xfrm flipV="1">
            <a:off x="-37071" y="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4" name="Line 66">
            <a:extLst>
              <a:ext uri="{FF2B5EF4-FFF2-40B4-BE49-F238E27FC236}">
                <a16:creationId xmlns:a16="http://schemas.microsoft.com/office/drawing/2014/main" id="{E355375E-B5F3-774A-87F7-3A95BA8BDF7B}"/>
              </a:ext>
            </a:extLst>
          </p:cNvPr>
          <p:cNvSpPr>
            <a:spLocks noChangeShapeType="1"/>
          </p:cNvSpPr>
          <p:nvPr userDrawn="1"/>
        </p:nvSpPr>
        <p:spPr bwMode="auto">
          <a:xfrm flipV="1">
            <a:off x="-57794" y="685800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2" name="Slide Number Placeholder 1">
            <a:extLst>
              <a:ext uri="{FF2B5EF4-FFF2-40B4-BE49-F238E27FC236}">
                <a16:creationId xmlns:a16="http://schemas.microsoft.com/office/drawing/2014/main" id="{CE36F63A-CE5C-9B40-933E-022B0D8B1C6B}"/>
              </a:ext>
            </a:extLst>
          </p:cNvPr>
          <p:cNvSpPr>
            <a:spLocks noGrp="1"/>
          </p:cNvSpPr>
          <p:nvPr>
            <p:ph type="sldNum" sz="quarter" idx="10"/>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735298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adrants">
    <p:spTree>
      <p:nvGrpSpPr>
        <p:cNvPr id="1" name=""/>
        <p:cNvGrpSpPr/>
        <p:nvPr/>
      </p:nvGrpSpPr>
      <p:grpSpPr>
        <a:xfrm>
          <a:off x="0" y="0"/>
          <a:ext cx="0" cy="0"/>
          <a:chOff x="0" y="0"/>
          <a:chExt cx="0" cy="0"/>
        </a:xfrm>
      </p:grpSpPr>
      <p:sp>
        <p:nvSpPr>
          <p:cNvPr id="6" name="Line 66">
            <a:extLst>
              <a:ext uri="{FF2B5EF4-FFF2-40B4-BE49-F238E27FC236}">
                <a16:creationId xmlns:a16="http://schemas.microsoft.com/office/drawing/2014/main" id="{5FBB5167-3962-F644-A1B0-164B48533467}"/>
              </a:ext>
            </a:extLst>
          </p:cNvPr>
          <p:cNvSpPr>
            <a:spLocks noChangeShapeType="1"/>
          </p:cNvSpPr>
          <p:nvPr userDrawn="1"/>
        </p:nvSpPr>
        <p:spPr bwMode="auto">
          <a:xfrm flipV="1">
            <a:off x="-37071" y="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4" name="Line 66">
            <a:extLst>
              <a:ext uri="{FF2B5EF4-FFF2-40B4-BE49-F238E27FC236}">
                <a16:creationId xmlns:a16="http://schemas.microsoft.com/office/drawing/2014/main" id="{E355375E-B5F3-774A-87F7-3A95BA8BDF7B}"/>
              </a:ext>
            </a:extLst>
          </p:cNvPr>
          <p:cNvSpPr>
            <a:spLocks noChangeShapeType="1"/>
          </p:cNvSpPr>
          <p:nvPr userDrawn="1"/>
        </p:nvSpPr>
        <p:spPr bwMode="auto">
          <a:xfrm flipV="1">
            <a:off x="-57794" y="685800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5" name="그림 개체 틀 2">
            <a:extLst>
              <a:ext uri="{FF2B5EF4-FFF2-40B4-BE49-F238E27FC236}">
                <a16:creationId xmlns:a16="http://schemas.microsoft.com/office/drawing/2014/main" id="{672F7B82-6823-A344-B297-9A5CC48E1F13}"/>
              </a:ext>
            </a:extLst>
          </p:cNvPr>
          <p:cNvSpPr>
            <a:spLocks noGrp="1"/>
          </p:cNvSpPr>
          <p:nvPr>
            <p:ph type="pic" idx="1"/>
          </p:nvPr>
        </p:nvSpPr>
        <p:spPr>
          <a:xfrm>
            <a:off x="877888" y="765140"/>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7" name="그림 개체 틀 2">
            <a:extLst>
              <a:ext uri="{FF2B5EF4-FFF2-40B4-BE49-F238E27FC236}">
                <a16:creationId xmlns:a16="http://schemas.microsoft.com/office/drawing/2014/main" id="{07CA502D-41E1-4240-B817-57AFD70BC6F0}"/>
              </a:ext>
            </a:extLst>
          </p:cNvPr>
          <p:cNvSpPr>
            <a:spLocks noGrp="1"/>
          </p:cNvSpPr>
          <p:nvPr>
            <p:ph type="pic" idx="10"/>
          </p:nvPr>
        </p:nvSpPr>
        <p:spPr>
          <a:xfrm>
            <a:off x="5204723" y="765140"/>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12" name="그림 개체 틀 2">
            <a:extLst>
              <a:ext uri="{FF2B5EF4-FFF2-40B4-BE49-F238E27FC236}">
                <a16:creationId xmlns:a16="http://schemas.microsoft.com/office/drawing/2014/main" id="{D1C72364-3DC9-604F-9514-883DF7EEBE18}"/>
              </a:ext>
            </a:extLst>
          </p:cNvPr>
          <p:cNvSpPr>
            <a:spLocks noGrp="1"/>
          </p:cNvSpPr>
          <p:nvPr>
            <p:ph type="pic" idx="11"/>
          </p:nvPr>
        </p:nvSpPr>
        <p:spPr>
          <a:xfrm>
            <a:off x="877887" y="3596647"/>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16" name="그림 개체 틀 2">
            <a:extLst>
              <a:ext uri="{FF2B5EF4-FFF2-40B4-BE49-F238E27FC236}">
                <a16:creationId xmlns:a16="http://schemas.microsoft.com/office/drawing/2014/main" id="{4193784B-AAFC-0447-AC84-915471C69183}"/>
              </a:ext>
            </a:extLst>
          </p:cNvPr>
          <p:cNvSpPr>
            <a:spLocks noGrp="1"/>
          </p:cNvSpPr>
          <p:nvPr>
            <p:ph type="pic" idx="12"/>
          </p:nvPr>
        </p:nvSpPr>
        <p:spPr>
          <a:xfrm>
            <a:off x="5204723" y="3616525"/>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32" name="Text Placeholder 31">
            <a:extLst>
              <a:ext uri="{FF2B5EF4-FFF2-40B4-BE49-F238E27FC236}">
                <a16:creationId xmlns:a16="http://schemas.microsoft.com/office/drawing/2014/main" id="{4036BF46-3CC3-FB43-A785-15DF5595B707}"/>
              </a:ext>
            </a:extLst>
          </p:cNvPr>
          <p:cNvSpPr>
            <a:spLocks noGrp="1"/>
          </p:cNvSpPr>
          <p:nvPr>
            <p:ph type="body" sz="quarter" idx="13" hasCustomPrompt="1"/>
          </p:nvPr>
        </p:nvSpPr>
        <p:spPr>
          <a:xfrm>
            <a:off x="877819" y="213987"/>
            <a:ext cx="3136900" cy="550603"/>
          </a:xfrm>
        </p:spPr>
        <p:txBody>
          <a:bodyPr/>
          <a:lstStyle>
            <a:lvl1pPr marL="0" indent="0" algn="ctr">
              <a:buNone/>
              <a:defRPr sz="3200"/>
            </a:lvl1pPr>
          </a:lstStyle>
          <a:p>
            <a:pPr lvl="0"/>
            <a:r>
              <a:rPr lang="en-US" dirty="0"/>
              <a:t>Title</a:t>
            </a:r>
          </a:p>
        </p:txBody>
      </p:sp>
      <p:sp>
        <p:nvSpPr>
          <p:cNvPr id="36" name="Text Placeholder 31">
            <a:extLst>
              <a:ext uri="{FF2B5EF4-FFF2-40B4-BE49-F238E27FC236}">
                <a16:creationId xmlns:a16="http://schemas.microsoft.com/office/drawing/2014/main" id="{8484378F-A4EB-7845-937E-05F967178942}"/>
              </a:ext>
            </a:extLst>
          </p:cNvPr>
          <p:cNvSpPr>
            <a:spLocks noGrp="1"/>
          </p:cNvSpPr>
          <p:nvPr>
            <p:ph type="body" sz="quarter" idx="14" hasCustomPrompt="1"/>
          </p:nvPr>
        </p:nvSpPr>
        <p:spPr>
          <a:xfrm>
            <a:off x="5205344" y="213987"/>
            <a:ext cx="3136900" cy="550603"/>
          </a:xfrm>
        </p:spPr>
        <p:txBody>
          <a:bodyPr/>
          <a:lstStyle>
            <a:lvl1pPr marL="0" indent="0" algn="ctr">
              <a:buNone/>
              <a:defRPr sz="3200"/>
            </a:lvl1pPr>
          </a:lstStyle>
          <a:p>
            <a:pPr lvl="0"/>
            <a:r>
              <a:rPr lang="en-US" dirty="0"/>
              <a:t>Title</a:t>
            </a:r>
          </a:p>
        </p:txBody>
      </p:sp>
      <p:sp>
        <p:nvSpPr>
          <p:cNvPr id="37" name="Text Placeholder 31">
            <a:extLst>
              <a:ext uri="{FF2B5EF4-FFF2-40B4-BE49-F238E27FC236}">
                <a16:creationId xmlns:a16="http://schemas.microsoft.com/office/drawing/2014/main" id="{1EB6C479-EE50-B041-BED8-613EFA5D95F7}"/>
              </a:ext>
            </a:extLst>
          </p:cNvPr>
          <p:cNvSpPr>
            <a:spLocks noGrp="1"/>
          </p:cNvSpPr>
          <p:nvPr>
            <p:ph type="body" sz="quarter" idx="15" hasCustomPrompt="1"/>
          </p:nvPr>
        </p:nvSpPr>
        <p:spPr>
          <a:xfrm>
            <a:off x="877819" y="6093410"/>
            <a:ext cx="3136900" cy="550603"/>
          </a:xfrm>
        </p:spPr>
        <p:txBody>
          <a:bodyPr/>
          <a:lstStyle>
            <a:lvl1pPr marL="0" indent="0" algn="ctr">
              <a:buNone/>
              <a:defRPr sz="3200"/>
            </a:lvl1pPr>
          </a:lstStyle>
          <a:p>
            <a:pPr lvl="0"/>
            <a:r>
              <a:rPr lang="en-US" dirty="0"/>
              <a:t>Title</a:t>
            </a:r>
          </a:p>
        </p:txBody>
      </p:sp>
      <p:sp>
        <p:nvSpPr>
          <p:cNvPr id="38" name="Text Placeholder 31">
            <a:extLst>
              <a:ext uri="{FF2B5EF4-FFF2-40B4-BE49-F238E27FC236}">
                <a16:creationId xmlns:a16="http://schemas.microsoft.com/office/drawing/2014/main" id="{7D0CA80B-F16F-FF48-80A3-27652129D326}"/>
              </a:ext>
            </a:extLst>
          </p:cNvPr>
          <p:cNvSpPr>
            <a:spLocks noGrp="1"/>
          </p:cNvSpPr>
          <p:nvPr>
            <p:ph type="body" sz="quarter" idx="16" hasCustomPrompt="1"/>
          </p:nvPr>
        </p:nvSpPr>
        <p:spPr>
          <a:xfrm>
            <a:off x="5205344" y="6093410"/>
            <a:ext cx="3136900" cy="550603"/>
          </a:xfrm>
        </p:spPr>
        <p:txBody>
          <a:bodyPr/>
          <a:lstStyle>
            <a:lvl1pPr marL="0" indent="0" algn="ctr">
              <a:buNone/>
              <a:defRPr sz="3200"/>
            </a:lvl1pPr>
          </a:lstStyle>
          <a:p>
            <a:pPr lvl="0"/>
            <a:r>
              <a:rPr lang="en-US" dirty="0"/>
              <a:t>Title</a:t>
            </a:r>
          </a:p>
        </p:txBody>
      </p:sp>
      <p:sp>
        <p:nvSpPr>
          <p:cNvPr id="2" name="Slide Number Placeholder 1">
            <a:extLst>
              <a:ext uri="{FF2B5EF4-FFF2-40B4-BE49-F238E27FC236}">
                <a16:creationId xmlns:a16="http://schemas.microsoft.com/office/drawing/2014/main" id="{67FB7F21-D986-DE48-8D0B-E206BB744136}"/>
              </a:ext>
            </a:extLst>
          </p:cNvPr>
          <p:cNvSpPr>
            <a:spLocks noGrp="1"/>
          </p:cNvSpPr>
          <p:nvPr>
            <p:ph type="sldNum" sz="quarter" idx="17"/>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8223951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p:spTree>
      <p:nvGrpSpPr>
        <p:cNvPr id="1" name=""/>
        <p:cNvGrpSpPr/>
        <p:nvPr/>
      </p:nvGrpSpPr>
      <p:grpSpPr>
        <a:xfrm>
          <a:off x="0" y="0"/>
          <a:ext cx="0" cy="0"/>
          <a:chOff x="0" y="0"/>
          <a:chExt cx="0" cy="0"/>
        </a:xfrm>
      </p:grpSpPr>
      <p:sp>
        <p:nvSpPr>
          <p:cNvPr id="2" name="제목 1"/>
          <p:cNvSpPr>
            <a:spLocks noGrp="1"/>
          </p:cNvSpPr>
          <p:nvPr>
            <p:ph type="title" hasCustomPrompt="1"/>
          </p:nvPr>
        </p:nvSpPr>
        <p:spPr>
          <a:xfrm>
            <a:off x="1792288" y="4800600"/>
            <a:ext cx="5486400" cy="566738"/>
          </a:xfrm>
        </p:spPr>
        <p:txBody>
          <a:bodyPr/>
          <a:lstStyle>
            <a:lvl1pPr algn="l">
              <a:defRPr sz="2000" b="1">
                <a:latin typeface="Calibri" panose="020F0502020204030204" pitchFamily="34" charset="0"/>
                <a:cs typeface="Calibri" panose="020F0502020204030204" pitchFamily="34" charset="0"/>
              </a:defRPr>
            </a:lvl1pPr>
          </a:lstStyle>
          <a:p>
            <a:r>
              <a:rPr lang="en-US" altLang="ko-KR" dirty="0"/>
              <a:t>Title</a:t>
            </a:r>
            <a:endParaRPr lang="ko-KR" altLang="en-US" dirty="0"/>
          </a:p>
        </p:txBody>
      </p:sp>
      <p:sp>
        <p:nvSpPr>
          <p:cNvPr id="3" name="그림 개체 틀 2"/>
          <p:cNvSpPr>
            <a:spLocks noGrp="1"/>
          </p:cNvSpPr>
          <p:nvPr>
            <p:ph type="pic" idx="1"/>
          </p:nvPr>
        </p:nvSpPr>
        <p:spPr>
          <a:xfrm>
            <a:off x="1792288" y="612775"/>
            <a:ext cx="5486400" cy="4114800"/>
          </a:xfrm>
        </p:spPr>
        <p:txBody>
          <a:bodyPr/>
          <a:lstStyle>
            <a:lvl1pPr marL="0" indent="0">
              <a:buNone/>
              <a:defRPr sz="3200">
                <a:latin typeface="Calibri" panose="020F0502020204030204" pitchFamily="34" charset="0"/>
                <a:cs typeface="Calibri" panose="020F050202020403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dirty="0"/>
          </a:p>
        </p:txBody>
      </p:sp>
      <p:sp>
        <p:nvSpPr>
          <p:cNvPr id="4" name="텍스트 개체 틀 3"/>
          <p:cNvSpPr>
            <a:spLocks noGrp="1"/>
          </p:cNvSpPr>
          <p:nvPr>
            <p:ph type="body" sz="half" idx="2" hasCustomPrompt="1"/>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ko-KR" dirty="0"/>
              <a:t>Remarks</a:t>
            </a:r>
            <a:endParaRPr lang="ko-KR" altLang="en-US" dirty="0"/>
          </a:p>
        </p:txBody>
      </p:sp>
      <p:sp>
        <p:nvSpPr>
          <p:cNvPr id="7" name="Line 66">
            <a:extLst>
              <a:ext uri="{FF2B5EF4-FFF2-40B4-BE49-F238E27FC236}">
                <a16:creationId xmlns:a16="http://schemas.microsoft.com/office/drawing/2014/main" id="{00379C94-9660-514E-8573-54286DE89411}"/>
              </a:ext>
            </a:extLst>
          </p:cNvPr>
          <p:cNvSpPr>
            <a:spLocks noChangeShapeType="1"/>
          </p:cNvSpPr>
          <p:nvPr userDrawn="1"/>
        </p:nvSpPr>
        <p:spPr bwMode="auto">
          <a:xfrm flipV="1">
            <a:off x="-37071" y="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8" name="Line 66">
            <a:extLst>
              <a:ext uri="{FF2B5EF4-FFF2-40B4-BE49-F238E27FC236}">
                <a16:creationId xmlns:a16="http://schemas.microsoft.com/office/drawing/2014/main" id="{D15DDF22-1F41-F644-A1F1-7ADD56BDE3A3}"/>
              </a:ext>
            </a:extLst>
          </p:cNvPr>
          <p:cNvSpPr>
            <a:spLocks noChangeShapeType="1"/>
          </p:cNvSpPr>
          <p:nvPr userDrawn="1"/>
        </p:nvSpPr>
        <p:spPr bwMode="auto">
          <a:xfrm flipV="1">
            <a:off x="-57794" y="685800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9" name="Slide Number Placeholder 8">
            <a:extLst>
              <a:ext uri="{FF2B5EF4-FFF2-40B4-BE49-F238E27FC236}">
                <a16:creationId xmlns:a16="http://schemas.microsoft.com/office/drawing/2014/main" id="{0A566D20-E8C7-904C-94FE-895061C60765}"/>
              </a:ext>
            </a:extLst>
          </p:cNvPr>
          <p:cNvSpPr>
            <a:spLocks noGrp="1"/>
          </p:cNvSpPr>
          <p:nvPr>
            <p:ph type="sldNum" sz="quarter" idx="10"/>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669961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1606045" y="964692"/>
            <a:ext cx="5937755"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dirty="0"/>
              <a:t>Click to edit master title style</a:t>
            </a:r>
          </a:p>
        </p:txBody>
      </p:sp>
      <p:sp>
        <p:nvSpPr>
          <p:cNvPr id="3" name="Text Placeholder 2"/>
          <p:cNvSpPr>
            <a:spLocks noGrp="1"/>
          </p:cNvSpPr>
          <p:nvPr>
            <p:ph type="body" idx="1"/>
          </p:nvPr>
        </p:nvSpPr>
        <p:spPr>
          <a:xfrm>
            <a:off x="1606045" y="2638045"/>
            <a:ext cx="5937755"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361860" y="6457506"/>
            <a:ext cx="365760" cy="365760"/>
          </a:xfrm>
          <a:prstGeom prst="ellipse">
            <a:avLst/>
          </a:prstGeom>
          <a:noFill/>
        </p:spPr>
        <p:txBody>
          <a:bodyPr vert="horz" lIns="18288" tIns="45720" rIns="18288" bIns="45720" rtlCol="0" anchor="ctr">
            <a:noAutofit/>
          </a:bodyPr>
          <a:lstStyle>
            <a:lvl1pPr algn="ctr">
              <a:defRPr sz="1000" b="1" i="0" spc="0" baseline="0">
                <a:solidFill>
                  <a:schemeClr val="bg1"/>
                </a:solidFill>
                <a:latin typeface="Calibri" panose="020F0502020204030204" pitchFamily="34" charset="0"/>
                <a:cs typeface="Calibri" panose="020F0502020204030204" pitchFamily="34" charset="0"/>
              </a:defRPr>
            </a:lvl1pPr>
          </a:lstStyle>
          <a:p>
            <a:fld id="{8A7A6979-0714-4377-B894-6BE4C2D6E202}" type="slidenum">
              <a:rPr lang="en-US" smtClean="0"/>
              <a:pPr/>
              <a:t>‹#›</a:t>
            </a:fld>
            <a:endParaRPr lang="en-US" dirty="0"/>
          </a:p>
        </p:txBody>
      </p:sp>
      <p:pic>
        <p:nvPicPr>
          <p:cNvPr id="8" name="Picture 7" descr="A close up of a sign&#10;&#10;Description automatically generated">
            <a:extLst>
              <a:ext uri="{FF2B5EF4-FFF2-40B4-BE49-F238E27FC236}">
                <a16:creationId xmlns:a16="http://schemas.microsoft.com/office/drawing/2014/main" id="{C6965342-B6F4-4E4D-AE27-465DB42B2B52}"/>
              </a:ext>
            </a:extLst>
          </p:cNvPr>
          <p:cNvPicPr>
            <a:picLocks noChangeAspect="1"/>
          </p:cNvPicPr>
          <p:nvPr userDrawn="1"/>
        </p:nvPicPr>
        <p:blipFill>
          <a:blip r:embed="rId18"/>
          <a:stretch>
            <a:fillRect/>
          </a:stretch>
        </p:blipFill>
        <p:spPr>
          <a:xfrm>
            <a:off x="8746670" y="6562249"/>
            <a:ext cx="292555" cy="156273"/>
          </a:xfrm>
          <a:prstGeom prst="rect">
            <a:avLst/>
          </a:prstGeom>
        </p:spPr>
      </p:pic>
    </p:spTree>
    <p:extLst>
      <p:ext uri="{BB962C8B-B14F-4D97-AF65-F5344CB8AC3E}">
        <p14:creationId xmlns:p14="http://schemas.microsoft.com/office/powerpoint/2010/main" val="3595336832"/>
      </p:ext>
    </p:extLst>
  </p:cSld>
  <p:clrMap bg1="lt1" tx1="dk1" bg2="lt2" tx2="dk2" accent1="accent1" accent2="accent2" accent3="accent3" accent4="accent4" accent5="accent5" accent6="accent6" hlink="hlink" folHlink="folHlink"/>
  <p:sldLayoutIdLst>
    <p:sldLayoutId id="2147483726" r:id="rId1"/>
    <p:sldLayoutId id="214748373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25" r:id="rId11"/>
    <p:sldLayoutId id="2147483709" r:id="rId12"/>
    <p:sldLayoutId id="2147483720" r:id="rId13"/>
    <p:sldLayoutId id="2147483721" r:id="rId14"/>
    <p:sldLayoutId id="2147483722" r:id="rId15"/>
    <p:sldLayoutId id="2147483723" r:id="rId16"/>
  </p:sldLayoutIdLst>
  <p:hf hdr="0" ftr="0"/>
  <p:txStyles>
    <p:titleStyle>
      <a:lvl1pPr algn="ctr" defTabSz="914400" rtl="0" eaLnBrk="1" latinLnBrk="0" hangingPunct="1">
        <a:lnSpc>
          <a:spcPct val="90000"/>
        </a:lnSpc>
        <a:spcBef>
          <a:spcPct val="0"/>
        </a:spcBef>
        <a:buNone/>
        <a:defRPr sz="2600" kern="1200" cap="none" spc="200" baseline="0">
          <a:solidFill>
            <a:srgbClr val="262626"/>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Calibri" panose="020F0502020204030204" pitchFamily="34" charset="0"/>
          <a:ea typeface="+mn-ea"/>
          <a:cs typeface="Calibri" panose="020F0502020204030204" pitchFamily="34" charset="0"/>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guide id="3" orient="horz" pos="4056">
          <p15:clr>
            <a:srgbClr val="F26B43"/>
          </p15:clr>
        </p15:guide>
        <p15:guide id="4" orient="horz" pos="3936">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jpg"/><Relationship Id="rId12"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jpg"/><Relationship Id="rId10" Type="http://schemas.openxmlformats.org/officeDocument/2006/relationships/image" Target="../media/image15.jpg"/><Relationship Id="rId4" Type="http://schemas.openxmlformats.org/officeDocument/2006/relationships/image" Target="../media/image9.jpg"/><Relationship Id="rId9" Type="http://schemas.openxmlformats.org/officeDocument/2006/relationships/image" Target="../media/image14.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8" Type="http://schemas.openxmlformats.org/officeDocument/2006/relationships/image" Target="../media/image24.jp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image" Target="../media/image24.jp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F2441FA-E529-96C1-2CC5-73137EB258EE}"/>
              </a:ext>
            </a:extLst>
          </p:cNvPr>
          <p:cNvSpPr txBox="1">
            <a:spLocks/>
          </p:cNvSpPr>
          <p:nvPr/>
        </p:nvSpPr>
        <p:spPr>
          <a:xfrm>
            <a:off x="130059" y="191079"/>
            <a:ext cx="8952916" cy="1353757"/>
          </a:xfrm>
          <a:prstGeom prst="rect">
            <a:avLst/>
          </a:prstGeom>
        </p:spPr>
        <p:txBody>
          <a:bodyPr>
            <a:noAutofit/>
          </a:bodyPr>
          <a:lstStyle>
            <a:lvl1pPr algn="ctr" defTabSz="914400" rtl="0" eaLnBrk="1" latinLnBrk="0" hangingPunct="1">
              <a:lnSpc>
                <a:spcPct val="90000"/>
              </a:lnSpc>
              <a:spcBef>
                <a:spcPct val="0"/>
              </a:spcBef>
              <a:buNone/>
              <a:defRPr sz="2600" kern="1200" cap="none" spc="200" baseline="0">
                <a:solidFill>
                  <a:srgbClr val="262626"/>
                </a:solidFill>
                <a:latin typeface="Calibri" panose="020F0502020204030204" pitchFamily="34" charset="0"/>
                <a:ea typeface="+mj-ea"/>
                <a:cs typeface="Calibri" panose="020F0502020204030204" pitchFamily="34" charset="0"/>
              </a:defRPr>
            </a:lvl1pPr>
          </a:lstStyle>
          <a:p>
            <a:r>
              <a:rPr lang="en-US" altLang="zh-CN" sz="3200" b="1" dirty="0">
                <a:latin typeface="Calibri"/>
                <a:ea typeface="宋体"/>
                <a:cs typeface="Calibri"/>
              </a:rPr>
              <a:t>ARMS: A Vision for Actor Reputation Metric Systems in the Open-Source Software Supply Chain</a:t>
            </a:r>
          </a:p>
        </p:txBody>
      </p:sp>
      <p:sp>
        <p:nvSpPr>
          <p:cNvPr id="4" name="Slide Number">
            <a:extLst>
              <a:ext uri="{FF2B5EF4-FFF2-40B4-BE49-F238E27FC236}">
                <a16:creationId xmlns:a16="http://schemas.microsoft.com/office/drawing/2014/main" id="{70BCCF1D-C47D-35A3-2AB9-4466CAB63FD3}"/>
              </a:ext>
            </a:extLst>
          </p:cNvPr>
          <p:cNvSpPr>
            <a:spLocks noGrp="1"/>
          </p:cNvSpPr>
          <p:nvPr>
            <p:ph type="sldNum" sz="quarter" idx="10"/>
          </p:nvPr>
        </p:nvSpPr>
        <p:spPr>
          <a:xfrm>
            <a:off x="8575433" y="6303498"/>
            <a:ext cx="365760" cy="365760"/>
          </a:xfrm>
        </p:spPr>
        <p:txBody>
          <a:bodyPr/>
          <a:lstStyle/>
          <a:p>
            <a:fld id="{8A7A6979-0714-4377-B894-6BE4C2D6E202}" type="slidenum">
              <a:rPr lang="en-US" smtClean="0"/>
              <a:pPr/>
              <a:t>1</a:t>
            </a:fld>
            <a:endParaRPr lang="en-US"/>
          </a:p>
        </p:txBody>
      </p:sp>
      <p:pic>
        <p:nvPicPr>
          <p:cNvPr id="37" name="Google Shape;259;g5505122360270894_151">
            <a:extLst>
              <a:ext uri="{FF2B5EF4-FFF2-40B4-BE49-F238E27FC236}">
                <a16:creationId xmlns:a16="http://schemas.microsoft.com/office/drawing/2014/main" id="{A6EE0F0E-EE17-F7C3-97AA-514E125E0471}"/>
              </a:ext>
            </a:extLst>
          </p:cNvPr>
          <p:cNvPicPr preferRelativeResize="0"/>
          <p:nvPr/>
        </p:nvPicPr>
        <p:blipFill rotWithShape="1">
          <a:blip r:embed="rId3">
            <a:alphaModFix/>
          </a:blip>
          <a:srcRect/>
          <a:stretch/>
        </p:blipFill>
        <p:spPr>
          <a:xfrm>
            <a:off x="-4010" y="6248397"/>
            <a:ext cx="3281170" cy="587386"/>
          </a:xfrm>
          <a:prstGeom prst="rect">
            <a:avLst/>
          </a:prstGeom>
          <a:noFill/>
          <a:ln>
            <a:noFill/>
          </a:ln>
        </p:spPr>
      </p:pic>
      <p:sp>
        <p:nvSpPr>
          <p:cNvPr id="38" name="Rectangle 37">
            <a:extLst>
              <a:ext uri="{FF2B5EF4-FFF2-40B4-BE49-F238E27FC236}">
                <a16:creationId xmlns:a16="http://schemas.microsoft.com/office/drawing/2014/main" id="{0271D5A8-596F-AD27-0BB3-089F2DEAA16E}"/>
              </a:ext>
            </a:extLst>
          </p:cNvPr>
          <p:cNvSpPr/>
          <p:nvPr/>
        </p:nvSpPr>
        <p:spPr>
          <a:xfrm>
            <a:off x="8301113" y="6166482"/>
            <a:ext cx="746026" cy="600174"/>
          </a:xfrm>
          <a:prstGeom prst="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F9794957-47D0-4978-37DE-32977BB6428C}"/>
              </a:ext>
            </a:extLst>
          </p:cNvPr>
          <p:cNvGrpSpPr/>
          <p:nvPr/>
        </p:nvGrpSpPr>
        <p:grpSpPr>
          <a:xfrm>
            <a:off x="15309" y="1732422"/>
            <a:ext cx="9265312" cy="5174739"/>
            <a:chOff x="-197477" y="2073334"/>
            <a:chExt cx="9265312" cy="5174739"/>
          </a:xfrm>
        </p:grpSpPr>
        <p:sp>
          <p:nvSpPr>
            <p:cNvPr id="5" name="Rectangle 4">
              <a:extLst>
                <a:ext uri="{FF2B5EF4-FFF2-40B4-BE49-F238E27FC236}">
                  <a16:creationId xmlns:a16="http://schemas.microsoft.com/office/drawing/2014/main" id="{5F6EF6C7-AC8A-76AE-8A77-76A32A2CB1AC}"/>
                </a:ext>
              </a:extLst>
            </p:cNvPr>
            <p:cNvSpPr/>
            <p:nvPr/>
          </p:nvSpPr>
          <p:spPr>
            <a:xfrm>
              <a:off x="657791" y="2855019"/>
              <a:ext cx="7500372" cy="224007"/>
            </a:xfrm>
            <a:prstGeom prst="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E9627C27-5546-A94D-0869-281840D0DE80}"/>
                </a:ext>
              </a:extLst>
            </p:cNvPr>
            <p:cNvSpPr txBox="1"/>
            <p:nvPr/>
          </p:nvSpPr>
          <p:spPr>
            <a:xfrm>
              <a:off x="279731" y="4734852"/>
              <a:ext cx="1887635" cy="923330"/>
            </a:xfrm>
            <a:prstGeom prst="rect">
              <a:avLst/>
            </a:prstGeom>
            <a:noFill/>
          </p:spPr>
          <p:txBody>
            <a:bodyPr wrap="square" rtlCol="0">
              <a:spAutoFit/>
            </a:bodyPr>
            <a:lstStyle/>
            <a:p>
              <a:pPr marL="0" algn="ctr" rtl="0" eaLnBrk="1" fontAlgn="ctr" latinLnBrk="0" hangingPunct="1">
                <a:spcBef>
                  <a:spcPts val="0"/>
                </a:spcBef>
                <a:spcAft>
                  <a:spcPts val="0"/>
                </a:spcAft>
              </a:pPr>
              <a:r>
                <a:rPr lang="en-US" b="1" dirty="0">
                  <a:solidFill>
                    <a:srgbClr val="000000"/>
                  </a:solidFill>
                  <a:latin typeface="Calibri" panose="020F0502020204030204" pitchFamily="34" charset="0"/>
                </a:rPr>
                <a:t>Kelechi G.</a:t>
              </a:r>
              <a:r>
                <a:rPr lang="en-US" sz="1800" b="1" i="0" u="none" strike="noStrike" kern="1200" dirty="0">
                  <a:solidFill>
                    <a:srgbClr val="000000"/>
                  </a:solidFill>
                  <a:effectLst/>
                  <a:latin typeface="Calibri" panose="020F0502020204030204" pitchFamily="34" charset="0"/>
                </a:rPr>
                <a:t> Kalu</a:t>
              </a:r>
              <a:endParaRPr lang="en-US" sz="1800" b="0" i="0" u="none" strike="noStrike" dirty="0">
                <a:effectLst/>
                <a:latin typeface="Arial" panose="020B0604020202020204" pitchFamily="34" charset="0"/>
              </a:endParaRPr>
            </a:p>
            <a:p>
              <a:pPr marL="0" algn="ctr" rtl="0" eaLnBrk="1" fontAlgn="ctr" latinLnBrk="0" hangingPunct="1">
                <a:spcBef>
                  <a:spcPts val="0"/>
                </a:spcBef>
                <a:spcAft>
                  <a:spcPts val="0"/>
                </a:spcAft>
              </a:pPr>
              <a:r>
                <a:rPr lang="en-US" sz="1800" b="0" i="0" u="none" strike="noStrike" kern="1200" dirty="0" err="1">
                  <a:solidFill>
                    <a:srgbClr val="000000"/>
                  </a:solidFill>
                  <a:effectLst/>
                  <a:latin typeface="Calibri" panose="020F0502020204030204" pitchFamily="34" charset="0"/>
                </a:rPr>
                <a:t>kalu@purdue.edu</a:t>
              </a:r>
              <a:endParaRPr lang="en-US" sz="1800" b="0" i="0" u="none" strike="noStrike" dirty="0">
                <a:effectLst/>
                <a:latin typeface="Arial" panose="020B0604020202020204" pitchFamily="34" charset="0"/>
              </a:endParaRPr>
            </a:p>
            <a:p>
              <a:endParaRPr lang="en-US" dirty="0"/>
            </a:p>
          </p:txBody>
        </p:sp>
        <p:pic>
          <p:nvPicPr>
            <p:cNvPr id="12" name="Google Shape;262;g5505122360270894_151" descr="James Davis, PhD">
              <a:extLst>
                <a:ext uri="{FF2B5EF4-FFF2-40B4-BE49-F238E27FC236}">
                  <a16:creationId xmlns:a16="http://schemas.microsoft.com/office/drawing/2014/main" id="{7F17FD96-0172-FE63-0243-E4B7F8F2833C}"/>
                </a:ext>
              </a:extLst>
            </p:cNvPr>
            <p:cNvPicPr preferRelativeResize="0"/>
            <p:nvPr/>
          </p:nvPicPr>
          <p:blipFill rotWithShape="1">
            <a:blip r:embed="rId4">
              <a:alphaModFix/>
            </a:blip>
            <a:srcRect t="475" b="9895"/>
            <a:stretch/>
          </p:blipFill>
          <p:spPr>
            <a:xfrm>
              <a:off x="7109855" y="4475742"/>
              <a:ext cx="1653842" cy="1844930"/>
            </a:xfrm>
            <a:prstGeom prst="rect">
              <a:avLst/>
            </a:prstGeom>
            <a:noFill/>
            <a:ln>
              <a:noFill/>
            </a:ln>
          </p:spPr>
        </p:pic>
        <p:pic>
          <p:nvPicPr>
            <p:cNvPr id="13" name="Google Shape;268;g5505122360270894_151">
              <a:extLst>
                <a:ext uri="{FF2B5EF4-FFF2-40B4-BE49-F238E27FC236}">
                  <a16:creationId xmlns:a16="http://schemas.microsoft.com/office/drawing/2014/main" id="{824D2517-F4FE-F6B6-EEA7-D4209E0502BE}"/>
                </a:ext>
              </a:extLst>
            </p:cNvPr>
            <p:cNvPicPr preferRelativeResize="0"/>
            <p:nvPr/>
          </p:nvPicPr>
          <p:blipFill rotWithShape="1">
            <a:blip r:embed="rId3">
              <a:alphaModFix/>
            </a:blip>
            <a:srcRect r="81003"/>
            <a:stretch/>
          </p:blipFill>
          <p:spPr>
            <a:xfrm>
              <a:off x="4703720" y="4514144"/>
              <a:ext cx="281267" cy="292280"/>
            </a:xfrm>
            <a:prstGeom prst="rect">
              <a:avLst/>
            </a:prstGeom>
            <a:noFill/>
            <a:ln>
              <a:noFill/>
            </a:ln>
          </p:spPr>
        </p:pic>
        <p:pic>
          <p:nvPicPr>
            <p:cNvPr id="14" name="Google Shape;268;g5505122360270894_151">
              <a:extLst>
                <a:ext uri="{FF2B5EF4-FFF2-40B4-BE49-F238E27FC236}">
                  <a16:creationId xmlns:a16="http://schemas.microsoft.com/office/drawing/2014/main" id="{18EA0B2A-E2B7-1C99-D39C-D2D8DC64A42B}"/>
                </a:ext>
              </a:extLst>
            </p:cNvPr>
            <p:cNvPicPr preferRelativeResize="0"/>
            <p:nvPr/>
          </p:nvPicPr>
          <p:blipFill rotWithShape="1">
            <a:blip r:embed="rId3">
              <a:alphaModFix/>
            </a:blip>
            <a:srcRect r="81003"/>
            <a:stretch/>
          </p:blipFill>
          <p:spPr>
            <a:xfrm>
              <a:off x="2702256" y="2073334"/>
              <a:ext cx="287303" cy="420833"/>
            </a:xfrm>
            <a:prstGeom prst="rect">
              <a:avLst/>
            </a:prstGeom>
            <a:noFill/>
            <a:ln>
              <a:noFill/>
            </a:ln>
          </p:spPr>
        </p:pic>
        <p:pic>
          <p:nvPicPr>
            <p:cNvPr id="16" name="Google Shape;268;g5505122360270894_151">
              <a:extLst>
                <a:ext uri="{FF2B5EF4-FFF2-40B4-BE49-F238E27FC236}">
                  <a16:creationId xmlns:a16="http://schemas.microsoft.com/office/drawing/2014/main" id="{24B9BCD5-A098-25CB-05B1-19C06A2CF30D}"/>
                </a:ext>
              </a:extLst>
            </p:cNvPr>
            <p:cNvPicPr preferRelativeResize="0"/>
            <p:nvPr/>
          </p:nvPicPr>
          <p:blipFill rotWithShape="1">
            <a:blip r:embed="rId3">
              <a:alphaModFix/>
            </a:blip>
            <a:srcRect r="81003"/>
            <a:stretch/>
          </p:blipFill>
          <p:spPr>
            <a:xfrm>
              <a:off x="6770818" y="4424885"/>
              <a:ext cx="304011" cy="369332"/>
            </a:xfrm>
            <a:prstGeom prst="rect">
              <a:avLst/>
            </a:prstGeom>
            <a:noFill/>
            <a:ln>
              <a:noFill/>
            </a:ln>
          </p:spPr>
        </p:pic>
        <p:pic>
          <p:nvPicPr>
            <p:cNvPr id="17" name="Google Shape;268;g5505122360270894_151">
              <a:extLst>
                <a:ext uri="{FF2B5EF4-FFF2-40B4-BE49-F238E27FC236}">
                  <a16:creationId xmlns:a16="http://schemas.microsoft.com/office/drawing/2014/main" id="{C4A7611E-6205-7566-F6BE-F71BA387BA7D}"/>
                </a:ext>
              </a:extLst>
            </p:cNvPr>
            <p:cNvPicPr preferRelativeResize="0"/>
            <p:nvPr/>
          </p:nvPicPr>
          <p:blipFill rotWithShape="1">
            <a:blip r:embed="rId3">
              <a:alphaModFix/>
            </a:blip>
            <a:srcRect r="81003"/>
            <a:stretch/>
          </p:blipFill>
          <p:spPr>
            <a:xfrm>
              <a:off x="-197477" y="2494167"/>
              <a:ext cx="385341" cy="531791"/>
            </a:xfrm>
            <a:prstGeom prst="rect">
              <a:avLst/>
            </a:prstGeom>
            <a:noFill/>
            <a:ln>
              <a:noFill/>
            </a:ln>
          </p:spPr>
        </p:pic>
        <p:sp>
          <p:nvSpPr>
            <p:cNvPr id="39" name="TextBox 38">
              <a:extLst>
                <a:ext uri="{FF2B5EF4-FFF2-40B4-BE49-F238E27FC236}">
                  <a16:creationId xmlns:a16="http://schemas.microsoft.com/office/drawing/2014/main" id="{23E44DB8-7DA2-E89C-3D57-8A4ABA7C70C1}"/>
                </a:ext>
              </a:extLst>
            </p:cNvPr>
            <p:cNvSpPr txBox="1"/>
            <p:nvPr/>
          </p:nvSpPr>
          <p:spPr>
            <a:xfrm>
              <a:off x="6809840" y="3891096"/>
              <a:ext cx="2008439" cy="369332"/>
            </a:xfrm>
            <a:prstGeom prst="rect">
              <a:avLst/>
            </a:prstGeom>
            <a:noFill/>
          </p:spPr>
          <p:txBody>
            <a:bodyPr wrap="square" rtlCol="0">
              <a:spAutoFit/>
            </a:bodyPr>
            <a:lstStyle/>
            <a:p>
              <a:pPr marL="0" algn="ctr" rtl="0" eaLnBrk="1" fontAlgn="ctr" latinLnBrk="0" hangingPunct="1">
                <a:spcBef>
                  <a:spcPts val="0"/>
                </a:spcBef>
                <a:spcAft>
                  <a:spcPts val="0"/>
                </a:spcAft>
              </a:pPr>
              <a:r>
                <a:rPr lang="en-US" b="1" dirty="0">
                  <a:solidFill>
                    <a:srgbClr val="000000"/>
                  </a:solidFill>
                  <a:latin typeface="Calibri" panose="020F0502020204030204" pitchFamily="34" charset="0"/>
                </a:rPr>
                <a:t>Kim Laine</a:t>
              </a:r>
              <a:endParaRPr lang="en-US" sz="1800" b="0" i="0" u="none" strike="noStrike" dirty="0">
                <a:effectLst/>
                <a:latin typeface="Arial" panose="020B0604020202020204" pitchFamily="34" charset="0"/>
              </a:endParaRPr>
            </a:p>
          </p:txBody>
        </p:sp>
        <p:sp>
          <p:nvSpPr>
            <p:cNvPr id="42" name="TextBox 41">
              <a:extLst>
                <a:ext uri="{FF2B5EF4-FFF2-40B4-BE49-F238E27FC236}">
                  <a16:creationId xmlns:a16="http://schemas.microsoft.com/office/drawing/2014/main" id="{CDE1FC9D-87F2-8602-5A17-5A022B5F7FD0}"/>
                </a:ext>
              </a:extLst>
            </p:cNvPr>
            <p:cNvSpPr txBox="1"/>
            <p:nvPr/>
          </p:nvSpPr>
          <p:spPr>
            <a:xfrm>
              <a:off x="6637113" y="6324743"/>
              <a:ext cx="2430722" cy="923330"/>
            </a:xfrm>
            <a:prstGeom prst="rect">
              <a:avLst/>
            </a:prstGeom>
            <a:noFill/>
          </p:spPr>
          <p:txBody>
            <a:bodyPr wrap="square" rtlCol="0">
              <a:spAutoFit/>
            </a:bodyPr>
            <a:lstStyle/>
            <a:p>
              <a:pPr marL="0" algn="ctr" rtl="0" eaLnBrk="1" fontAlgn="ctr" latinLnBrk="0" hangingPunct="1">
                <a:spcBef>
                  <a:spcPts val="0"/>
                </a:spcBef>
                <a:spcAft>
                  <a:spcPts val="0"/>
                </a:spcAft>
              </a:pPr>
              <a:r>
                <a:rPr lang="en-US" b="1" dirty="0">
                  <a:solidFill>
                    <a:srgbClr val="000000"/>
                  </a:solidFill>
                  <a:latin typeface="Calibri" panose="020F0502020204030204" pitchFamily="34" charset="0"/>
                </a:rPr>
                <a:t>James C. Davis </a:t>
              </a:r>
              <a:endParaRPr lang="en-US" sz="1800" b="0" i="0" u="none" strike="noStrike" dirty="0">
                <a:effectLst/>
                <a:latin typeface="Arial" panose="020B0604020202020204" pitchFamily="34" charset="0"/>
              </a:endParaRPr>
            </a:p>
            <a:p>
              <a:pPr marL="0" algn="ctr" rtl="0" eaLnBrk="1" fontAlgn="ctr" latinLnBrk="0" hangingPunct="1">
                <a:spcBef>
                  <a:spcPts val="0"/>
                </a:spcBef>
                <a:spcAft>
                  <a:spcPts val="0"/>
                </a:spcAft>
              </a:pPr>
              <a:r>
                <a:rPr lang="en-US" sz="1800" b="0" i="0" u="none" strike="noStrike" kern="1200" dirty="0" err="1">
                  <a:solidFill>
                    <a:srgbClr val="000000"/>
                  </a:solidFill>
                  <a:effectLst/>
                  <a:latin typeface="Calibri" panose="020F0502020204030204" pitchFamily="34" charset="0"/>
                </a:rPr>
                <a:t>davisjam@purdue.edu</a:t>
              </a:r>
              <a:endParaRPr lang="en-US" sz="1800" b="0" i="0" u="none" strike="noStrike" dirty="0">
                <a:effectLst/>
                <a:latin typeface="Arial" panose="020B0604020202020204" pitchFamily="34" charset="0"/>
              </a:endParaRPr>
            </a:p>
            <a:p>
              <a:endParaRPr lang="en-US" dirty="0"/>
            </a:p>
          </p:txBody>
        </p:sp>
      </p:grpSp>
      <p:pic>
        <p:nvPicPr>
          <p:cNvPr id="6" name="Picture 5" descr="A person in a military uniform&#10;&#10;AI-generated content may be incorrect.">
            <a:extLst>
              <a:ext uri="{FF2B5EF4-FFF2-40B4-BE49-F238E27FC236}">
                <a16:creationId xmlns:a16="http://schemas.microsoft.com/office/drawing/2014/main" id="{9D2257CC-E962-B1CC-D5FD-784A1ADD1183}"/>
              </a:ext>
            </a:extLst>
          </p:cNvPr>
          <p:cNvPicPr>
            <a:picLocks noChangeAspect="1"/>
          </p:cNvPicPr>
          <p:nvPr/>
        </p:nvPicPr>
        <p:blipFill>
          <a:blip r:embed="rId5"/>
          <a:stretch>
            <a:fillRect/>
          </a:stretch>
        </p:blipFill>
        <p:spPr>
          <a:xfrm>
            <a:off x="3314404" y="1733252"/>
            <a:ext cx="1388183" cy="1735229"/>
          </a:xfrm>
          <a:prstGeom prst="rect">
            <a:avLst/>
          </a:prstGeom>
        </p:spPr>
      </p:pic>
      <p:pic>
        <p:nvPicPr>
          <p:cNvPr id="22" name="Picture 21" descr="A person smiling at the camera&#10;&#10;AI-generated content may be incorrect.">
            <a:extLst>
              <a:ext uri="{FF2B5EF4-FFF2-40B4-BE49-F238E27FC236}">
                <a16:creationId xmlns:a16="http://schemas.microsoft.com/office/drawing/2014/main" id="{F5C4E269-5466-D8D4-354D-F3A685C9F775}"/>
              </a:ext>
            </a:extLst>
          </p:cNvPr>
          <p:cNvPicPr>
            <a:picLocks noChangeAspect="1"/>
          </p:cNvPicPr>
          <p:nvPr/>
        </p:nvPicPr>
        <p:blipFill>
          <a:blip r:embed="rId6"/>
          <a:stretch>
            <a:fillRect/>
          </a:stretch>
        </p:blipFill>
        <p:spPr>
          <a:xfrm>
            <a:off x="5415168" y="1773572"/>
            <a:ext cx="1372704" cy="1691634"/>
          </a:xfrm>
          <a:prstGeom prst="rect">
            <a:avLst/>
          </a:prstGeom>
        </p:spPr>
      </p:pic>
      <p:pic>
        <p:nvPicPr>
          <p:cNvPr id="25" name="Picture 24" descr="A person wearing glasses and smiling&#10;&#10;AI-generated content may be incorrect.">
            <a:extLst>
              <a:ext uri="{FF2B5EF4-FFF2-40B4-BE49-F238E27FC236}">
                <a16:creationId xmlns:a16="http://schemas.microsoft.com/office/drawing/2014/main" id="{B7B5FA12-75FC-D416-56DB-BB9A6EC15A7A}"/>
              </a:ext>
            </a:extLst>
          </p:cNvPr>
          <p:cNvPicPr>
            <a:picLocks noChangeAspect="1"/>
          </p:cNvPicPr>
          <p:nvPr/>
        </p:nvPicPr>
        <p:blipFill>
          <a:blip r:embed="rId7"/>
          <a:stretch>
            <a:fillRect/>
          </a:stretch>
        </p:blipFill>
        <p:spPr>
          <a:xfrm>
            <a:off x="7566719" y="1850264"/>
            <a:ext cx="1413407" cy="1614942"/>
          </a:xfrm>
          <a:prstGeom prst="rect">
            <a:avLst/>
          </a:prstGeom>
        </p:spPr>
      </p:pic>
      <p:pic>
        <p:nvPicPr>
          <p:cNvPr id="27" name="Picture 26" descr="A person in a blue shirt&#10;&#10;AI-generated content may be incorrect.">
            <a:extLst>
              <a:ext uri="{FF2B5EF4-FFF2-40B4-BE49-F238E27FC236}">
                <a16:creationId xmlns:a16="http://schemas.microsoft.com/office/drawing/2014/main" id="{D70A5048-7D1B-2B01-31DC-327812911C04}"/>
              </a:ext>
            </a:extLst>
          </p:cNvPr>
          <p:cNvPicPr>
            <a:picLocks noChangeAspect="1"/>
          </p:cNvPicPr>
          <p:nvPr/>
        </p:nvPicPr>
        <p:blipFill>
          <a:blip r:embed="rId8"/>
          <a:stretch>
            <a:fillRect/>
          </a:stretch>
        </p:blipFill>
        <p:spPr>
          <a:xfrm>
            <a:off x="3177111" y="4159794"/>
            <a:ext cx="1392496" cy="1603440"/>
          </a:xfrm>
          <a:prstGeom prst="rect">
            <a:avLst/>
          </a:prstGeom>
        </p:spPr>
      </p:pic>
      <p:pic>
        <p:nvPicPr>
          <p:cNvPr id="29" name="Picture 28" descr="A person with a beard and a goatee&#10;&#10;AI-generated content may be incorrect.">
            <a:extLst>
              <a:ext uri="{FF2B5EF4-FFF2-40B4-BE49-F238E27FC236}">
                <a16:creationId xmlns:a16="http://schemas.microsoft.com/office/drawing/2014/main" id="{C9CF157F-081A-93A7-E4D3-882C532B2120}"/>
              </a:ext>
            </a:extLst>
          </p:cNvPr>
          <p:cNvPicPr>
            <a:picLocks noChangeAspect="1"/>
          </p:cNvPicPr>
          <p:nvPr/>
        </p:nvPicPr>
        <p:blipFill>
          <a:blip r:embed="rId9"/>
          <a:stretch>
            <a:fillRect/>
          </a:stretch>
        </p:blipFill>
        <p:spPr>
          <a:xfrm>
            <a:off x="5318841" y="4088884"/>
            <a:ext cx="1282438" cy="1838957"/>
          </a:xfrm>
          <a:prstGeom prst="rect">
            <a:avLst/>
          </a:prstGeom>
        </p:spPr>
      </p:pic>
      <p:pic>
        <p:nvPicPr>
          <p:cNvPr id="32" name="Picture 31" descr="A person in a white sweater&#10;&#10;AI-generated content may be incorrect.">
            <a:extLst>
              <a:ext uri="{FF2B5EF4-FFF2-40B4-BE49-F238E27FC236}">
                <a16:creationId xmlns:a16="http://schemas.microsoft.com/office/drawing/2014/main" id="{454AAC76-0557-4C8D-988E-D4B808841AD7}"/>
              </a:ext>
            </a:extLst>
          </p:cNvPr>
          <p:cNvPicPr>
            <a:picLocks noChangeAspect="1"/>
          </p:cNvPicPr>
          <p:nvPr/>
        </p:nvPicPr>
        <p:blipFill>
          <a:blip r:embed="rId10"/>
          <a:stretch>
            <a:fillRect/>
          </a:stretch>
        </p:blipFill>
        <p:spPr>
          <a:xfrm>
            <a:off x="502554" y="1574183"/>
            <a:ext cx="1813451" cy="2720858"/>
          </a:xfrm>
          <a:prstGeom prst="rect">
            <a:avLst/>
          </a:prstGeom>
        </p:spPr>
      </p:pic>
      <p:sp>
        <p:nvSpPr>
          <p:cNvPr id="33" name="TextBox 32">
            <a:extLst>
              <a:ext uri="{FF2B5EF4-FFF2-40B4-BE49-F238E27FC236}">
                <a16:creationId xmlns:a16="http://schemas.microsoft.com/office/drawing/2014/main" id="{25C7669C-C8A1-CC87-B08C-2304BE09A1F1}"/>
              </a:ext>
            </a:extLst>
          </p:cNvPr>
          <p:cNvSpPr txBox="1"/>
          <p:nvPr/>
        </p:nvSpPr>
        <p:spPr>
          <a:xfrm>
            <a:off x="5116703" y="3550184"/>
            <a:ext cx="2053168" cy="369332"/>
          </a:xfrm>
          <a:prstGeom prst="rect">
            <a:avLst/>
          </a:prstGeom>
          <a:noFill/>
        </p:spPr>
        <p:txBody>
          <a:bodyPr wrap="square" rtlCol="0">
            <a:spAutoFit/>
          </a:bodyPr>
          <a:lstStyle/>
          <a:p>
            <a:pPr algn="ctr"/>
            <a:r>
              <a:rPr lang="en-US" b="1" dirty="0"/>
              <a:t>Betül Durak</a:t>
            </a:r>
          </a:p>
        </p:txBody>
      </p:sp>
      <p:sp>
        <p:nvSpPr>
          <p:cNvPr id="34" name="TextBox 33">
            <a:extLst>
              <a:ext uri="{FF2B5EF4-FFF2-40B4-BE49-F238E27FC236}">
                <a16:creationId xmlns:a16="http://schemas.microsoft.com/office/drawing/2014/main" id="{B5E62E44-EA20-E87D-B8D8-45FB456F6489}"/>
              </a:ext>
            </a:extLst>
          </p:cNvPr>
          <p:cNvSpPr txBox="1"/>
          <p:nvPr/>
        </p:nvSpPr>
        <p:spPr>
          <a:xfrm>
            <a:off x="4606517" y="6042524"/>
            <a:ext cx="2416109" cy="369332"/>
          </a:xfrm>
          <a:prstGeom prst="rect">
            <a:avLst/>
          </a:prstGeom>
          <a:noFill/>
        </p:spPr>
        <p:txBody>
          <a:bodyPr wrap="square" rtlCol="0">
            <a:spAutoFit/>
          </a:bodyPr>
          <a:lstStyle/>
          <a:p>
            <a:pPr marL="0" algn="ctr" rtl="0" eaLnBrk="1" fontAlgn="ctr" latinLnBrk="0" hangingPunct="1">
              <a:spcBef>
                <a:spcPts val="0"/>
              </a:spcBef>
              <a:spcAft>
                <a:spcPts val="0"/>
              </a:spcAft>
            </a:pPr>
            <a:r>
              <a:rPr lang="en-US" b="1" dirty="0">
                <a:solidFill>
                  <a:srgbClr val="000000"/>
                </a:solidFill>
                <a:latin typeface="Calibri" panose="020F0502020204030204" pitchFamily="34" charset="0"/>
              </a:rPr>
              <a:t>Santiago Torres-Arias</a:t>
            </a:r>
            <a:endParaRPr lang="en-US" sz="1800" b="0" i="0" u="none" strike="noStrike" dirty="0">
              <a:effectLst/>
              <a:latin typeface="Arial" panose="020B0604020202020204" pitchFamily="34" charset="0"/>
            </a:endParaRPr>
          </a:p>
        </p:txBody>
      </p:sp>
      <p:sp>
        <p:nvSpPr>
          <p:cNvPr id="35" name="TextBox 34">
            <a:extLst>
              <a:ext uri="{FF2B5EF4-FFF2-40B4-BE49-F238E27FC236}">
                <a16:creationId xmlns:a16="http://schemas.microsoft.com/office/drawing/2014/main" id="{2102E04C-70B4-DBBA-D12A-790FB5DA486E}"/>
              </a:ext>
            </a:extLst>
          </p:cNvPr>
          <p:cNvSpPr txBox="1"/>
          <p:nvPr/>
        </p:nvSpPr>
        <p:spPr>
          <a:xfrm>
            <a:off x="2915042" y="3551040"/>
            <a:ext cx="2008439" cy="369332"/>
          </a:xfrm>
          <a:prstGeom prst="rect">
            <a:avLst/>
          </a:prstGeom>
          <a:noFill/>
        </p:spPr>
        <p:txBody>
          <a:bodyPr wrap="square" rtlCol="0">
            <a:spAutoFit/>
          </a:bodyPr>
          <a:lstStyle/>
          <a:p>
            <a:pPr marL="0" algn="ctr" rtl="0" eaLnBrk="1" fontAlgn="ctr" latinLnBrk="0" hangingPunct="1">
              <a:spcBef>
                <a:spcPts val="0"/>
              </a:spcBef>
              <a:spcAft>
                <a:spcPts val="0"/>
              </a:spcAft>
            </a:pPr>
            <a:r>
              <a:rPr lang="en-US" b="1" dirty="0">
                <a:solidFill>
                  <a:srgbClr val="000000"/>
                </a:solidFill>
                <a:latin typeface="Calibri" panose="020F0502020204030204" pitchFamily="34" charset="0"/>
              </a:rPr>
              <a:t>Sofia Okorafor</a:t>
            </a:r>
            <a:endParaRPr lang="en-US" sz="1800" b="0" i="0" u="none" strike="noStrike" dirty="0">
              <a:effectLst/>
              <a:latin typeface="Arial" panose="020B0604020202020204" pitchFamily="34" charset="0"/>
            </a:endParaRPr>
          </a:p>
        </p:txBody>
      </p:sp>
      <p:sp>
        <p:nvSpPr>
          <p:cNvPr id="36" name="TextBox 35">
            <a:extLst>
              <a:ext uri="{FF2B5EF4-FFF2-40B4-BE49-F238E27FC236}">
                <a16:creationId xmlns:a16="http://schemas.microsoft.com/office/drawing/2014/main" id="{DCB2E993-07A1-0382-785B-93383ABE75FD}"/>
              </a:ext>
            </a:extLst>
          </p:cNvPr>
          <p:cNvSpPr txBox="1"/>
          <p:nvPr/>
        </p:nvSpPr>
        <p:spPr>
          <a:xfrm>
            <a:off x="2463222" y="5799165"/>
            <a:ext cx="2430722" cy="369332"/>
          </a:xfrm>
          <a:prstGeom prst="rect">
            <a:avLst/>
          </a:prstGeom>
          <a:noFill/>
        </p:spPr>
        <p:txBody>
          <a:bodyPr wrap="square" rtlCol="0">
            <a:spAutoFit/>
          </a:bodyPr>
          <a:lstStyle/>
          <a:p>
            <a:pPr marL="0" algn="ctr" rtl="0" eaLnBrk="1" fontAlgn="ctr" latinLnBrk="0" hangingPunct="1">
              <a:spcBef>
                <a:spcPts val="0"/>
              </a:spcBef>
              <a:spcAft>
                <a:spcPts val="0"/>
              </a:spcAft>
            </a:pPr>
            <a:r>
              <a:rPr lang="en-US" b="1" dirty="0">
                <a:solidFill>
                  <a:srgbClr val="000000"/>
                </a:solidFill>
                <a:latin typeface="Calibri" panose="020F0502020204030204" pitchFamily="34" charset="0"/>
              </a:rPr>
              <a:t>Radames Cruz Moreno</a:t>
            </a:r>
            <a:endParaRPr lang="en-US" sz="1800" b="0" i="0" u="none" strike="noStrike" dirty="0">
              <a:effectLst/>
              <a:latin typeface="Arial" panose="020B0604020202020204" pitchFamily="34" charset="0"/>
            </a:endParaRPr>
          </a:p>
        </p:txBody>
      </p:sp>
      <p:pic>
        <p:nvPicPr>
          <p:cNvPr id="15" name="Picture 14">
            <a:extLst>
              <a:ext uri="{FF2B5EF4-FFF2-40B4-BE49-F238E27FC236}">
                <a16:creationId xmlns:a16="http://schemas.microsoft.com/office/drawing/2014/main" id="{3F9D5542-667D-62CE-4F42-2CC1758CCBB7}"/>
              </a:ext>
            </a:extLst>
          </p:cNvPr>
          <p:cNvPicPr>
            <a:picLocks noChangeAspect="1"/>
          </p:cNvPicPr>
          <p:nvPr/>
        </p:nvPicPr>
        <p:blipFill>
          <a:blip r:embed="rId11"/>
          <a:stretch>
            <a:fillRect/>
          </a:stretch>
        </p:blipFill>
        <p:spPr>
          <a:xfrm>
            <a:off x="5067665" y="1731800"/>
            <a:ext cx="347765" cy="347765"/>
          </a:xfrm>
          <a:prstGeom prst="rect">
            <a:avLst/>
          </a:prstGeom>
        </p:spPr>
      </p:pic>
      <p:pic>
        <p:nvPicPr>
          <p:cNvPr id="18" name="Picture 17">
            <a:extLst>
              <a:ext uri="{FF2B5EF4-FFF2-40B4-BE49-F238E27FC236}">
                <a16:creationId xmlns:a16="http://schemas.microsoft.com/office/drawing/2014/main" id="{F43836E9-AB7A-5A20-E8B2-94D0A7397DC6}"/>
              </a:ext>
            </a:extLst>
          </p:cNvPr>
          <p:cNvPicPr>
            <a:picLocks noChangeAspect="1"/>
          </p:cNvPicPr>
          <p:nvPr/>
        </p:nvPicPr>
        <p:blipFill>
          <a:blip r:embed="rId11"/>
          <a:stretch>
            <a:fillRect/>
          </a:stretch>
        </p:blipFill>
        <p:spPr>
          <a:xfrm>
            <a:off x="7169871" y="1840084"/>
            <a:ext cx="347765" cy="347765"/>
          </a:xfrm>
          <a:prstGeom prst="rect">
            <a:avLst/>
          </a:prstGeom>
        </p:spPr>
      </p:pic>
      <p:pic>
        <p:nvPicPr>
          <p:cNvPr id="20" name="Picture 19">
            <a:extLst>
              <a:ext uri="{FF2B5EF4-FFF2-40B4-BE49-F238E27FC236}">
                <a16:creationId xmlns:a16="http://schemas.microsoft.com/office/drawing/2014/main" id="{A7DD180F-8E70-7012-A0BF-A2FC22773037}"/>
              </a:ext>
            </a:extLst>
          </p:cNvPr>
          <p:cNvPicPr>
            <a:picLocks noChangeAspect="1"/>
          </p:cNvPicPr>
          <p:nvPr/>
        </p:nvPicPr>
        <p:blipFill>
          <a:blip r:embed="rId11"/>
          <a:stretch>
            <a:fillRect/>
          </a:stretch>
        </p:blipFill>
        <p:spPr>
          <a:xfrm>
            <a:off x="2808445" y="4145490"/>
            <a:ext cx="347765" cy="347765"/>
          </a:xfrm>
          <a:prstGeom prst="rect">
            <a:avLst/>
          </a:prstGeom>
        </p:spPr>
      </p:pic>
      <p:pic>
        <p:nvPicPr>
          <p:cNvPr id="21" name="Picture 20">
            <a:extLst>
              <a:ext uri="{FF2B5EF4-FFF2-40B4-BE49-F238E27FC236}">
                <a16:creationId xmlns:a16="http://schemas.microsoft.com/office/drawing/2014/main" id="{BF741D11-6E94-550A-50C1-34753DB5EE35}"/>
              </a:ext>
            </a:extLst>
          </p:cNvPr>
          <p:cNvPicPr>
            <a:picLocks noChangeAspect="1"/>
          </p:cNvPicPr>
          <p:nvPr/>
        </p:nvPicPr>
        <p:blipFill>
          <a:blip r:embed="rId12"/>
          <a:stretch>
            <a:fillRect/>
          </a:stretch>
        </p:blipFill>
        <p:spPr>
          <a:xfrm>
            <a:off x="111703" y="4700209"/>
            <a:ext cx="2167784" cy="2167784"/>
          </a:xfrm>
          <a:prstGeom prst="rect">
            <a:avLst/>
          </a:prstGeom>
        </p:spPr>
      </p:pic>
    </p:spTree>
    <p:extLst>
      <p:ext uri="{BB962C8B-B14F-4D97-AF65-F5344CB8AC3E}">
        <p14:creationId xmlns:p14="http://schemas.microsoft.com/office/powerpoint/2010/main" val="993880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EBBBB22-353D-2D7B-FA7B-E7613050569C}"/>
              </a:ext>
            </a:extLst>
          </p:cNvPr>
          <p:cNvSpPr>
            <a:spLocks noGrp="1"/>
          </p:cNvSpPr>
          <p:nvPr>
            <p:ph idx="1"/>
          </p:nvPr>
        </p:nvSpPr>
        <p:spPr/>
        <p:txBody>
          <a:bodyPr/>
          <a:lstStyle/>
          <a:p>
            <a:pPr marL="228600" lvl="0" indent="-228600">
              <a:buFont typeface="Arial"/>
              <a:buChar char="•"/>
            </a:pPr>
            <a:r>
              <a:rPr lang="en-US" sz="2000" b="1" dirty="0">
                <a:solidFill>
                  <a:srgbClr val="8E6F3E"/>
                </a:solidFill>
              </a:rPr>
              <a:t>Reliance on known vulnerabilities</a:t>
            </a:r>
            <a:r>
              <a:rPr lang="en-US" sz="2000" dirty="0"/>
              <a:t> – Scanners match CVE databases; zero-days like Log4j evade detection</a:t>
            </a:r>
          </a:p>
          <a:p>
            <a:pPr>
              <a:buNone/>
            </a:pPr>
            <a:endParaRPr lang="en-US" sz="1000" dirty="0"/>
          </a:p>
          <a:p>
            <a:pPr marL="228600" lvl="0" indent="-228600">
              <a:buFont typeface="Arial"/>
              <a:buChar char="•"/>
            </a:pPr>
            <a:r>
              <a:rPr lang="en-US" sz="2000" b="1" dirty="0">
                <a:solidFill>
                  <a:srgbClr val="8E6F3E"/>
                </a:solidFill>
              </a:rPr>
              <a:t>Biased human review</a:t>
            </a:r>
            <a:r>
              <a:rPr lang="en-US" sz="2000" dirty="0"/>
              <a:t> – Applied inconsistently, favoring familiar contributors</a:t>
            </a:r>
          </a:p>
          <a:p>
            <a:pPr>
              <a:buNone/>
            </a:pPr>
            <a:endParaRPr lang="en-US" sz="1000" dirty="0"/>
          </a:p>
          <a:p>
            <a:pPr marL="228600" lvl="0" indent="-228600">
              <a:buFont typeface="Arial"/>
              <a:buChar char="•"/>
            </a:pPr>
            <a:r>
              <a:rPr lang="en-US" sz="2000" b="1" dirty="0">
                <a:solidFill>
                  <a:srgbClr val="8E6F3E"/>
                </a:solidFill>
              </a:rPr>
              <a:t>Scalability constraints</a:t>
            </a:r>
            <a:r>
              <a:rPr lang="en-US" sz="2000" dirty="0"/>
              <a:t> – Thorough checks become resource-intensive as projects grow</a:t>
            </a:r>
          </a:p>
          <a:p>
            <a:pPr>
              <a:buNone/>
            </a:pPr>
            <a:endParaRPr lang="en-US" sz="1000" dirty="0"/>
          </a:p>
          <a:p>
            <a:pPr marL="228600" lvl="0" indent="-228600">
              <a:buFont typeface="Arial"/>
              <a:buChar char="•"/>
            </a:pPr>
            <a:r>
              <a:rPr lang="en-US" sz="2000" b="1" dirty="0">
                <a:solidFill>
                  <a:srgbClr val="8E6F3E"/>
                </a:solidFill>
              </a:rPr>
              <a:t>Agentic opacity</a:t>
            </a:r>
            <a:r>
              <a:rPr lang="en-US" sz="2000" dirty="0"/>
              <a:t> – LLM agents propose code, but maintainers see only the final patch</a:t>
            </a:r>
          </a:p>
          <a:p>
            <a:pPr>
              <a:buNone/>
            </a:pPr>
            <a:endParaRPr lang="en-US" sz="1000" dirty="0"/>
          </a:p>
          <a:p>
            <a:pPr marL="228600" lvl="0" indent="-228600">
              <a:buFont typeface="Arial"/>
              <a:buChar char="•"/>
            </a:pPr>
            <a:r>
              <a:rPr lang="en-US" sz="2000" b="1" dirty="0">
                <a:solidFill>
                  <a:srgbClr val="8E6F3E"/>
                </a:solidFill>
              </a:rPr>
              <a:t>Limited socio-technical insight</a:t>
            </a:r>
            <a:r>
              <a:rPr lang="en-US" sz="2000" dirty="0"/>
              <a:t> – Developer behaviors that precipitate security issues are ignored</a:t>
            </a:r>
          </a:p>
          <a:p>
            <a:pPr>
              <a:buNone/>
            </a:pPr>
            <a:endParaRPr lang="en-US" sz="1400" dirty="0"/>
          </a:p>
          <a:p>
            <a:pPr marL="0" indent="0">
              <a:buNone/>
            </a:pPr>
            <a:r>
              <a:rPr lang="en-US" sz="2000" b="1" dirty="0">
                <a:solidFill>
                  <a:srgbClr val="555960"/>
                </a:solidFill>
              </a:rPr>
              <a:t>→ Need to vet actors (humans </a:t>
            </a:r>
            <a:r>
              <a:rPr lang="en-US" sz="2000" b="1" i="1" dirty="0">
                <a:solidFill>
                  <a:srgbClr val="555960"/>
                </a:solidFill>
              </a:rPr>
              <a:t>and</a:t>
            </a:r>
            <a:r>
              <a:rPr lang="en-US" sz="2000" b="1" dirty="0">
                <a:solidFill>
                  <a:srgbClr val="555960"/>
                </a:solidFill>
              </a:rPr>
              <a:t> AI agents), not just artifacts</a:t>
            </a:r>
          </a:p>
        </p:txBody>
      </p:sp>
      <p:sp>
        <p:nvSpPr>
          <p:cNvPr id="3" name="Title 2">
            <a:extLst>
              <a:ext uri="{FF2B5EF4-FFF2-40B4-BE49-F238E27FC236}">
                <a16:creationId xmlns:a16="http://schemas.microsoft.com/office/drawing/2014/main" id="{C8759B2C-0737-3834-DF6B-CC9DF6E999FD}"/>
              </a:ext>
            </a:extLst>
          </p:cNvPr>
          <p:cNvSpPr>
            <a:spLocks noGrp="1"/>
          </p:cNvSpPr>
          <p:nvPr>
            <p:ph type="title"/>
          </p:nvPr>
        </p:nvSpPr>
        <p:spPr>
          <a:xfrm>
            <a:off x="0" y="118428"/>
            <a:ext cx="9144000" cy="638175"/>
          </a:xfrm>
        </p:spPr>
        <p:txBody>
          <a:bodyPr>
            <a:noAutofit/>
          </a:bodyPr>
          <a:lstStyle/>
          <a:p>
            <a:r>
              <a:rPr lang="en-US" sz="3000" b="1" dirty="0">
                <a:latin typeface="+mj-lt"/>
              </a:rPr>
              <a:t>Why Artifacts-Based Techniques Alone Aren't Enough</a:t>
            </a:r>
          </a:p>
        </p:txBody>
      </p:sp>
      <p:sp>
        <p:nvSpPr>
          <p:cNvPr id="4" name="Slide Number Placeholder 3">
            <a:extLst>
              <a:ext uri="{FF2B5EF4-FFF2-40B4-BE49-F238E27FC236}">
                <a16:creationId xmlns:a16="http://schemas.microsoft.com/office/drawing/2014/main" id="{CF466A30-E156-93CB-4FE5-21A9C4E6C049}"/>
              </a:ext>
            </a:extLst>
          </p:cNvPr>
          <p:cNvSpPr>
            <a:spLocks noGrp="1"/>
          </p:cNvSpPr>
          <p:nvPr>
            <p:ph type="sldNum" sz="quarter" idx="12"/>
          </p:nvPr>
        </p:nvSpPr>
        <p:spPr/>
        <p:txBody>
          <a:bodyPr/>
          <a:lstStyle/>
          <a:p>
            <a:fld id="{8A7A6979-0714-4377-B894-6BE4C2D6E202}" type="slidenum">
              <a:rPr lang="en-US" smtClean="0"/>
              <a:pPr/>
              <a:t>10</a:t>
            </a:fld>
            <a:endParaRPr lang="en-US" dirty="0"/>
          </a:p>
        </p:txBody>
      </p:sp>
    </p:spTree>
    <p:extLst>
      <p:ext uri="{BB962C8B-B14F-4D97-AF65-F5344CB8AC3E}">
        <p14:creationId xmlns:p14="http://schemas.microsoft.com/office/powerpoint/2010/main" val="29931411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264936-8DFC-13C7-6C11-8309C7A9BAB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BD811C4-10AD-6B48-FCCC-9C582A1EED68}"/>
              </a:ext>
            </a:extLst>
          </p:cNvPr>
          <p:cNvSpPr>
            <a:spLocks noGrp="1"/>
          </p:cNvSpPr>
          <p:nvPr>
            <p:ph type="title"/>
          </p:nvPr>
        </p:nvSpPr>
        <p:spPr/>
        <p:txBody>
          <a:bodyPr>
            <a:normAutofit fontScale="90000"/>
          </a:bodyPr>
          <a:lstStyle/>
          <a:p>
            <a:r>
              <a:rPr lang="en-US" sz="4000" b="1" dirty="0"/>
              <a:t>What We Propose: ARMS</a:t>
            </a:r>
          </a:p>
        </p:txBody>
      </p:sp>
      <p:sp>
        <p:nvSpPr>
          <p:cNvPr id="4" name="Slide Number Placeholder 3">
            <a:extLst>
              <a:ext uri="{FF2B5EF4-FFF2-40B4-BE49-F238E27FC236}">
                <a16:creationId xmlns:a16="http://schemas.microsoft.com/office/drawing/2014/main" id="{16B8F45E-851F-A9B0-1C06-C7545FF1EA65}"/>
              </a:ext>
            </a:extLst>
          </p:cNvPr>
          <p:cNvSpPr>
            <a:spLocks noGrp="1"/>
          </p:cNvSpPr>
          <p:nvPr>
            <p:ph type="sldNum" sz="quarter" idx="12"/>
          </p:nvPr>
        </p:nvSpPr>
        <p:spPr/>
        <p:txBody>
          <a:bodyPr/>
          <a:lstStyle/>
          <a:p>
            <a:fld id="{8A7A6979-0714-4377-B894-6BE4C2D6E202}" type="slidenum">
              <a:rPr lang="en-US" smtClean="0"/>
              <a:pPr/>
              <a:t>11</a:t>
            </a:fld>
            <a:endParaRPr lang="en-US" dirty="0"/>
          </a:p>
        </p:txBody>
      </p:sp>
      <p:pic>
        <p:nvPicPr>
          <p:cNvPr id="29" name="Picture 28" descr="A diagram of a system&#10;&#10;AI-generated content may be incorrect.">
            <a:extLst>
              <a:ext uri="{FF2B5EF4-FFF2-40B4-BE49-F238E27FC236}">
                <a16:creationId xmlns:a16="http://schemas.microsoft.com/office/drawing/2014/main" id="{CF7C0A8B-397D-3984-F62F-660F0536233F}"/>
              </a:ext>
            </a:extLst>
          </p:cNvPr>
          <p:cNvPicPr>
            <a:picLocks noChangeAspect="1"/>
          </p:cNvPicPr>
          <p:nvPr/>
        </p:nvPicPr>
        <p:blipFill>
          <a:blip r:embed="rId3"/>
          <a:stretch>
            <a:fillRect/>
          </a:stretch>
        </p:blipFill>
        <p:spPr>
          <a:xfrm>
            <a:off x="404775" y="756603"/>
            <a:ext cx="8139965" cy="3577879"/>
          </a:xfrm>
          <a:prstGeom prst="rect">
            <a:avLst/>
          </a:prstGeom>
        </p:spPr>
      </p:pic>
      <p:sp>
        <p:nvSpPr>
          <p:cNvPr id="30" name="TextBox 29">
            <a:extLst>
              <a:ext uri="{FF2B5EF4-FFF2-40B4-BE49-F238E27FC236}">
                <a16:creationId xmlns:a16="http://schemas.microsoft.com/office/drawing/2014/main" id="{B3338B0B-749D-04C8-9F47-BEFA05B4E617}"/>
              </a:ext>
            </a:extLst>
          </p:cNvPr>
          <p:cNvSpPr txBox="1"/>
          <p:nvPr/>
        </p:nvSpPr>
        <p:spPr>
          <a:xfrm>
            <a:off x="138603" y="5164844"/>
            <a:ext cx="8084712" cy="1292662"/>
          </a:xfrm>
          <a:prstGeom prst="rect">
            <a:avLst/>
          </a:prstGeom>
          <a:noFill/>
          <a:ln w="38100">
            <a:solidFill>
              <a:srgbClr val="00B0F0"/>
            </a:solidFill>
          </a:ln>
        </p:spPr>
        <p:txBody>
          <a:bodyPr wrap="square" rtlCol="0">
            <a:spAutoFit/>
          </a:bodyPr>
          <a:lstStyle/>
          <a:p>
            <a:pPr>
              <a:buNone/>
            </a:pPr>
            <a:r>
              <a:rPr lang="en-US" sz="1600" b="1" i="1" dirty="0"/>
              <a:t>	Score(a) ∈ [0,1] per Signal  </a:t>
            </a:r>
            <a:r>
              <a:rPr lang="en-US" sz="2000" b="1" i="1" dirty="0"/>
              <a:t> </a:t>
            </a:r>
            <a:r>
              <a:rPr lang="en-US" sz="2000" b="1" dirty="0">
                <a:solidFill>
                  <a:srgbClr val="00B050"/>
                </a:solidFill>
              </a:rPr>
              <a:t>→</a:t>
            </a:r>
            <a:r>
              <a:rPr lang="en-US" sz="2000" dirty="0"/>
              <a:t>  </a:t>
            </a:r>
            <a:r>
              <a:rPr lang="en-US" sz="1600" b="1" i="1" dirty="0"/>
              <a:t>Weighted Composite</a:t>
            </a:r>
            <a:r>
              <a:rPr lang="en-US" sz="1600" dirty="0"/>
              <a:t>  </a:t>
            </a:r>
          </a:p>
          <a:p>
            <a:pPr algn="ctr">
              <a:buNone/>
            </a:pPr>
            <a:r>
              <a:rPr lang="en-US" sz="2000" b="1" dirty="0">
                <a:solidFill>
                  <a:srgbClr val="00B050"/>
                </a:solidFill>
              </a:rPr>
              <a:t>					→</a:t>
            </a:r>
            <a:r>
              <a:rPr lang="en-US" dirty="0"/>
              <a:t>  </a:t>
            </a:r>
            <a:r>
              <a:rPr lang="en-US" sz="1600" b="1" i="1" dirty="0"/>
              <a:t>Benchmark Against Ecosystem</a:t>
            </a:r>
            <a:r>
              <a:rPr lang="en-US" dirty="0"/>
              <a:t> </a:t>
            </a:r>
          </a:p>
          <a:p>
            <a:pPr algn="ctr">
              <a:buNone/>
            </a:pPr>
            <a:r>
              <a:rPr lang="en-US" dirty="0"/>
              <a:t> 										</a:t>
            </a:r>
            <a:r>
              <a:rPr lang="en-US" sz="2000" b="1" dirty="0">
                <a:solidFill>
                  <a:srgbClr val="00B050"/>
                </a:solidFill>
              </a:rPr>
              <a:t>→</a:t>
            </a:r>
            <a:r>
              <a:rPr lang="en-US" dirty="0"/>
              <a:t> </a:t>
            </a:r>
            <a:r>
              <a:rPr lang="en-US" sz="1600" b="1" i="1" dirty="0"/>
              <a:t>Reputation + Recommended Action</a:t>
            </a:r>
          </a:p>
          <a:p>
            <a:pPr algn="ctr"/>
            <a:endParaRPr lang="en-US" dirty="0"/>
          </a:p>
        </p:txBody>
      </p:sp>
      <p:sp>
        <p:nvSpPr>
          <p:cNvPr id="31" name="TextBox 30">
            <a:extLst>
              <a:ext uri="{FF2B5EF4-FFF2-40B4-BE49-F238E27FC236}">
                <a16:creationId xmlns:a16="http://schemas.microsoft.com/office/drawing/2014/main" id="{83896535-CDE7-E183-6A96-A25E7FBE4789}"/>
              </a:ext>
            </a:extLst>
          </p:cNvPr>
          <p:cNvSpPr txBox="1"/>
          <p:nvPr/>
        </p:nvSpPr>
        <p:spPr>
          <a:xfrm>
            <a:off x="138603" y="4738914"/>
            <a:ext cx="1704762" cy="369332"/>
          </a:xfrm>
          <a:prstGeom prst="rect">
            <a:avLst/>
          </a:prstGeom>
          <a:solidFill>
            <a:srgbClr val="AFD7ED"/>
          </a:solidFill>
        </p:spPr>
        <p:txBody>
          <a:bodyPr wrap="none" rtlCol="0">
            <a:spAutoFit/>
          </a:bodyPr>
          <a:lstStyle/>
          <a:p>
            <a:r>
              <a:rPr lang="en-US" b="1" dirty="0"/>
              <a:t>Scoring Pipeline</a:t>
            </a:r>
          </a:p>
        </p:txBody>
      </p:sp>
    </p:spTree>
    <p:extLst>
      <p:ext uri="{BB962C8B-B14F-4D97-AF65-F5344CB8AC3E}">
        <p14:creationId xmlns:p14="http://schemas.microsoft.com/office/powerpoint/2010/main" val="28375966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5090E7-8C63-4A0F-C90B-F9E2C2CFAE62}"/>
              </a:ext>
            </a:extLst>
          </p:cNvPr>
          <p:cNvSpPr>
            <a:spLocks noGrp="1"/>
          </p:cNvSpPr>
          <p:nvPr>
            <p:ph sz="half" idx="2"/>
          </p:nvPr>
        </p:nvSpPr>
        <p:spPr>
          <a:xfrm>
            <a:off x="0" y="1405680"/>
            <a:ext cx="4498976" cy="3951288"/>
          </a:xfrm>
        </p:spPr>
        <p:txBody>
          <a:bodyPr>
            <a:normAutofit/>
          </a:bodyPr>
          <a:lstStyle/>
          <a:p>
            <a:pPr marL="228600" indent="-228600">
              <a:buFont typeface="Arial"/>
              <a:buChar char="•"/>
            </a:pPr>
            <a:r>
              <a:rPr lang="en-US" sz="2000" b="1" dirty="0"/>
              <a:t>S1:</a:t>
            </a:r>
            <a:r>
              <a:rPr lang="en-US" sz="2000" dirty="0"/>
              <a:t> Vulnerabilities in PRs/Commits</a:t>
            </a:r>
          </a:p>
          <a:p>
            <a:pPr marL="228600" indent="-228600">
              <a:buFont typeface="Arial"/>
              <a:buChar char="•"/>
            </a:pPr>
            <a:r>
              <a:rPr lang="en-US" sz="2000" b="1" dirty="0"/>
              <a:t>S2:</a:t>
            </a:r>
            <a:r>
              <a:rPr lang="en-US" sz="2000" dirty="0"/>
              <a:t> Vulnerable dependencies</a:t>
            </a:r>
          </a:p>
          <a:p>
            <a:pPr marL="228600" indent="-228600">
              <a:buFont typeface="Arial"/>
              <a:buChar char="•"/>
            </a:pPr>
            <a:r>
              <a:rPr lang="en-US" sz="2000" b="1" dirty="0"/>
              <a:t>S3:</a:t>
            </a:r>
            <a:r>
              <a:rPr lang="en-US" sz="2000" dirty="0"/>
              <a:t> Code scanning tool usage</a:t>
            </a:r>
          </a:p>
          <a:p>
            <a:pPr marL="228600" indent="-228600">
              <a:buFont typeface="Arial"/>
              <a:buChar char="•"/>
            </a:pPr>
            <a:r>
              <a:rPr lang="en-US" sz="2000" b="1" dirty="0"/>
              <a:t>S4:</a:t>
            </a:r>
            <a:r>
              <a:rPr lang="en-US" sz="2000" dirty="0"/>
              <a:t> Integrity guarantees (signing)</a:t>
            </a:r>
          </a:p>
          <a:p>
            <a:pPr marL="228600" indent="-228600">
              <a:buFont typeface="Arial"/>
              <a:buChar char="•"/>
            </a:pPr>
            <a:r>
              <a:rPr lang="en-US" sz="2000" b="1" dirty="0"/>
              <a:t>S5:</a:t>
            </a:r>
            <a:r>
              <a:rPr lang="en-US" sz="2000" dirty="0"/>
              <a:t> Branch protection</a:t>
            </a:r>
          </a:p>
          <a:p>
            <a:pPr marL="228600" indent="-228600">
              <a:buFont typeface="Arial"/>
              <a:buChar char="•"/>
            </a:pPr>
            <a:r>
              <a:rPr lang="en-US" sz="2000" b="1" dirty="0"/>
              <a:t>S6:</a:t>
            </a:r>
            <a:r>
              <a:rPr lang="en-US" sz="2000" dirty="0"/>
              <a:t> Security policies &amp; reporting</a:t>
            </a:r>
          </a:p>
          <a:p>
            <a:pPr marL="228600" indent="-228600">
              <a:buFont typeface="Arial"/>
              <a:buChar char="•"/>
            </a:pPr>
            <a:r>
              <a:rPr lang="en-US" sz="2000" b="1" dirty="0"/>
              <a:t>S7:</a:t>
            </a:r>
            <a:r>
              <a:rPr lang="en-US" sz="2000" dirty="0"/>
              <a:t> Automated workflows</a:t>
            </a:r>
          </a:p>
        </p:txBody>
      </p:sp>
      <p:sp>
        <p:nvSpPr>
          <p:cNvPr id="5" name="Content Placeholder 4">
            <a:extLst>
              <a:ext uri="{FF2B5EF4-FFF2-40B4-BE49-F238E27FC236}">
                <a16:creationId xmlns:a16="http://schemas.microsoft.com/office/drawing/2014/main" id="{33A37113-8262-B1B9-9AE2-E03E2F152C9F}"/>
              </a:ext>
            </a:extLst>
          </p:cNvPr>
          <p:cNvSpPr>
            <a:spLocks noGrp="1"/>
          </p:cNvSpPr>
          <p:nvPr>
            <p:ph sz="quarter" idx="4"/>
          </p:nvPr>
        </p:nvSpPr>
        <p:spPr>
          <a:xfrm>
            <a:off x="4572000" y="1405680"/>
            <a:ext cx="4498975" cy="1428389"/>
          </a:xfrm>
        </p:spPr>
        <p:txBody>
          <a:bodyPr/>
          <a:lstStyle/>
          <a:p>
            <a:pPr marL="228600" indent="-228600">
              <a:buFont typeface="Arial"/>
              <a:buChar char="•"/>
            </a:pPr>
            <a:r>
              <a:rPr lang="en-US" sz="2000" b="1" dirty="0"/>
              <a:t>W1:</a:t>
            </a:r>
            <a:r>
              <a:rPr lang="en-US" sz="2000" dirty="0"/>
              <a:t> Package Usage</a:t>
            </a:r>
          </a:p>
          <a:p>
            <a:pPr marL="228600" indent="-228600">
              <a:buFont typeface="Arial"/>
              <a:buChar char="•"/>
            </a:pPr>
            <a:r>
              <a:rPr lang="en-US" sz="2000" b="1" dirty="0"/>
              <a:t>W2:</a:t>
            </a:r>
            <a:r>
              <a:rPr lang="en-US" sz="2000" dirty="0"/>
              <a:t> Community Tenure</a:t>
            </a:r>
          </a:p>
          <a:p>
            <a:pPr marL="228600" indent="-228600">
              <a:buFont typeface="Arial"/>
              <a:buChar char="•"/>
            </a:pPr>
            <a:r>
              <a:rPr lang="en-US" sz="2000" b="1" dirty="0"/>
              <a:t>W3:</a:t>
            </a:r>
            <a:r>
              <a:rPr lang="en-US" sz="2000" dirty="0"/>
              <a:t> Centrality Score</a:t>
            </a:r>
          </a:p>
          <a:p>
            <a:pPr>
              <a:buNone/>
            </a:pPr>
            <a:endParaRPr lang="en-US" sz="1200" dirty="0"/>
          </a:p>
        </p:txBody>
      </p:sp>
      <p:sp>
        <p:nvSpPr>
          <p:cNvPr id="6" name="Slide Number Placeholder 5">
            <a:extLst>
              <a:ext uri="{FF2B5EF4-FFF2-40B4-BE49-F238E27FC236}">
                <a16:creationId xmlns:a16="http://schemas.microsoft.com/office/drawing/2014/main" id="{B844845C-80EA-AAF9-237C-3A0523487233}"/>
              </a:ext>
            </a:extLst>
          </p:cNvPr>
          <p:cNvSpPr>
            <a:spLocks noGrp="1"/>
          </p:cNvSpPr>
          <p:nvPr>
            <p:ph type="sldNum" sz="quarter" idx="10"/>
          </p:nvPr>
        </p:nvSpPr>
        <p:spPr/>
        <p:txBody>
          <a:bodyPr/>
          <a:lstStyle/>
          <a:p>
            <a:fld id="{8A7A6979-0714-4377-B894-6BE4C2D6E202}" type="slidenum">
              <a:rPr lang="en-US" smtClean="0"/>
              <a:pPr/>
              <a:t>12</a:t>
            </a:fld>
            <a:endParaRPr lang="en-US" dirty="0"/>
          </a:p>
        </p:txBody>
      </p:sp>
      <p:sp>
        <p:nvSpPr>
          <p:cNvPr id="7" name="Title 6">
            <a:extLst>
              <a:ext uri="{FF2B5EF4-FFF2-40B4-BE49-F238E27FC236}">
                <a16:creationId xmlns:a16="http://schemas.microsoft.com/office/drawing/2014/main" id="{5006D1BF-EBFA-F95D-3E96-A4589057213E}"/>
              </a:ext>
            </a:extLst>
          </p:cNvPr>
          <p:cNvSpPr>
            <a:spLocks noGrp="1"/>
          </p:cNvSpPr>
          <p:nvPr>
            <p:ph type="title"/>
          </p:nvPr>
        </p:nvSpPr>
        <p:spPr>
          <a:xfrm>
            <a:off x="0" y="81406"/>
            <a:ext cx="8043862" cy="638175"/>
          </a:xfrm>
        </p:spPr>
        <p:txBody>
          <a:bodyPr>
            <a:normAutofit fontScale="90000"/>
          </a:bodyPr>
          <a:lstStyle/>
          <a:p>
            <a:r>
              <a:rPr lang="en-US" sz="3200" b="1" dirty="0"/>
              <a:t>Security Signals &amp; Reputation Scoring</a:t>
            </a:r>
          </a:p>
        </p:txBody>
      </p:sp>
      <p:sp>
        <p:nvSpPr>
          <p:cNvPr id="8" name="TextBox 7">
            <a:extLst>
              <a:ext uri="{FF2B5EF4-FFF2-40B4-BE49-F238E27FC236}">
                <a16:creationId xmlns:a16="http://schemas.microsoft.com/office/drawing/2014/main" id="{D4B535BF-217A-FAE3-D156-752EB6DADDF4}"/>
              </a:ext>
            </a:extLst>
          </p:cNvPr>
          <p:cNvSpPr txBox="1"/>
          <p:nvPr/>
        </p:nvSpPr>
        <p:spPr>
          <a:xfrm>
            <a:off x="637309" y="1008295"/>
            <a:ext cx="2694969" cy="369332"/>
          </a:xfrm>
          <a:prstGeom prst="rect">
            <a:avLst/>
          </a:prstGeom>
          <a:solidFill>
            <a:srgbClr val="AFD7ED"/>
          </a:solidFill>
        </p:spPr>
        <p:txBody>
          <a:bodyPr wrap="none" rtlCol="0">
            <a:spAutoFit/>
          </a:bodyPr>
          <a:lstStyle/>
          <a:p>
            <a:pPr algn="ctr"/>
            <a:r>
              <a:rPr lang="en-US" b="1" dirty="0"/>
              <a:t>7 Security Signals (S1—S7)</a:t>
            </a:r>
          </a:p>
        </p:txBody>
      </p:sp>
      <p:sp>
        <p:nvSpPr>
          <p:cNvPr id="11" name="TextBox 10">
            <a:extLst>
              <a:ext uri="{FF2B5EF4-FFF2-40B4-BE49-F238E27FC236}">
                <a16:creationId xmlns:a16="http://schemas.microsoft.com/office/drawing/2014/main" id="{3E01E8E2-55D7-B0EA-1D98-6CCCD957E327}"/>
              </a:ext>
            </a:extLst>
          </p:cNvPr>
          <p:cNvSpPr txBox="1"/>
          <p:nvPr/>
        </p:nvSpPr>
        <p:spPr>
          <a:xfrm>
            <a:off x="5237018" y="1008295"/>
            <a:ext cx="2949560" cy="369332"/>
          </a:xfrm>
          <a:prstGeom prst="rect">
            <a:avLst/>
          </a:prstGeom>
          <a:solidFill>
            <a:srgbClr val="AFD7ED"/>
          </a:solidFill>
        </p:spPr>
        <p:txBody>
          <a:bodyPr wrap="square" rtlCol="0">
            <a:spAutoFit/>
          </a:bodyPr>
          <a:lstStyle/>
          <a:p>
            <a:pPr algn="ctr"/>
            <a:r>
              <a:rPr lang="en-US" b="1" dirty="0"/>
              <a:t>Reputation Weightage Signal</a:t>
            </a:r>
          </a:p>
        </p:txBody>
      </p:sp>
    </p:spTree>
    <p:extLst>
      <p:ext uri="{BB962C8B-B14F-4D97-AF65-F5344CB8AC3E}">
        <p14:creationId xmlns:p14="http://schemas.microsoft.com/office/powerpoint/2010/main" val="17208683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80E84-0CE2-F0AE-5855-EE71A3DD72B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E6A33A4-8220-C137-0621-640DE50E5E83}"/>
              </a:ext>
            </a:extLst>
          </p:cNvPr>
          <p:cNvSpPr>
            <a:spLocks noGrp="1"/>
          </p:cNvSpPr>
          <p:nvPr>
            <p:ph type="body" idx="1"/>
          </p:nvPr>
        </p:nvSpPr>
        <p:spPr>
          <a:xfrm>
            <a:off x="265905" y="834941"/>
            <a:ext cx="4040188" cy="346708"/>
          </a:xfrm>
          <a:solidFill>
            <a:srgbClr val="C2EFBA"/>
          </a:solidFill>
        </p:spPr>
        <p:txBody>
          <a:bodyPr>
            <a:normAutofit lnSpcReduction="10000"/>
          </a:bodyPr>
          <a:lstStyle/>
          <a:p>
            <a:pPr algn="ctr">
              <a:buNone/>
            </a:pPr>
            <a:r>
              <a:rPr lang="en-US" sz="1800" b="1" dirty="0">
                <a:solidFill>
                  <a:schemeClr val="bg1"/>
                </a:solidFill>
              </a:rPr>
              <a:t>Controlled Simulation Study</a:t>
            </a:r>
          </a:p>
        </p:txBody>
      </p:sp>
      <p:sp>
        <p:nvSpPr>
          <p:cNvPr id="3" name="Content Placeholder 2">
            <a:extLst>
              <a:ext uri="{FF2B5EF4-FFF2-40B4-BE49-F238E27FC236}">
                <a16:creationId xmlns:a16="http://schemas.microsoft.com/office/drawing/2014/main" id="{2E26068C-9D4A-3418-08F4-A94E50604F73}"/>
              </a:ext>
            </a:extLst>
          </p:cNvPr>
          <p:cNvSpPr>
            <a:spLocks noGrp="1"/>
          </p:cNvSpPr>
          <p:nvPr>
            <p:ph sz="half" idx="2"/>
          </p:nvPr>
        </p:nvSpPr>
        <p:spPr>
          <a:xfrm>
            <a:off x="0" y="1246133"/>
            <a:ext cx="4571999" cy="3866194"/>
          </a:xfrm>
        </p:spPr>
        <p:txBody>
          <a:bodyPr>
            <a:normAutofit lnSpcReduction="10000"/>
          </a:bodyPr>
          <a:lstStyle/>
          <a:p>
            <a:pPr marL="0" indent="0">
              <a:buNone/>
            </a:pPr>
            <a:r>
              <a:rPr lang="en-US" sz="2200" b="1" dirty="0">
                <a:solidFill>
                  <a:schemeClr val="bg1"/>
                </a:solidFill>
              </a:rPr>
              <a:t>Goal</a:t>
            </a:r>
            <a:endParaRPr lang="en-US" sz="2200" dirty="0">
              <a:solidFill>
                <a:schemeClr val="bg1"/>
              </a:solidFill>
            </a:endParaRPr>
          </a:p>
          <a:p>
            <a:pPr marL="0" indent="0">
              <a:buNone/>
            </a:pPr>
            <a:r>
              <a:rPr lang="en-US" sz="2000" b="1" u="sng" dirty="0"/>
              <a:t>Can we reliably attribute contributions to specific agents?</a:t>
            </a:r>
          </a:p>
          <a:p>
            <a:pPr marL="0" indent="0">
              <a:buNone/>
            </a:pPr>
            <a:endParaRPr lang="en-US" sz="1400" dirty="0"/>
          </a:p>
          <a:p>
            <a:pPr marL="228600" indent="-228600">
              <a:buFont typeface="Arial"/>
              <a:buChar char="•"/>
            </a:pPr>
            <a:r>
              <a:rPr lang="en-US" sz="1800" dirty="0"/>
              <a:t>Instantiate n different coding agents on shared benchmark repos</a:t>
            </a:r>
          </a:p>
          <a:p>
            <a:pPr marL="228600" indent="-228600">
              <a:buFont typeface="Arial"/>
              <a:buChar char="•"/>
            </a:pPr>
            <a:r>
              <a:rPr lang="en-US" sz="1800" dirty="0"/>
              <a:t>Vary model families, wrappers, and versions</a:t>
            </a:r>
          </a:p>
          <a:p>
            <a:pPr marL="228600" indent="-228600">
              <a:buFont typeface="Arial"/>
              <a:buChar char="•"/>
            </a:pPr>
            <a:r>
              <a:rPr lang="en-US" sz="1800" dirty="0"/>
              <a:t>Record PRs, commit metadata, tool-use traces, dependency edits</a:t>
            </a:r>
          </a:p>
          <a:p>
            <a:pPr marL="228600" indent="-228600">
              <a:buFont typeface="Arial"/>
              <a:buChar char="•"/>
            </a:pPr>
            <a:r>
              <a:rPr lang="en-US" sz="1800" dirty="0"/>
              <a:t>Compare attribution via supply-chain provenance vs. model fingerprinting</a:t>
            </a:r>
          </a:p>
        </p:txBody>
      </p:sp>
      <p:sp>
        <p:nvSpPr>
          <p:cNvPr id="4" name="Text Placeholder 3">
            <a:extLst>
              <a:ext uri="{FF2B5EF4-FFF2-40B4-BE49-F238E27FC236}">
                <a16:creationId xmlns:a16="http://schemas.microsoft.com/office/drawing/2014/main" id="{F20EA32F-528A-3C40-92B5-EC4F2D51AECF}"/>
              </a:ext>
            </a:extLst>
          </p:cNvPr>
          <p:cNvSpPr>
            <a:spLocks noGrp="1"/>
          </p:cNvSpPr>
          <p:nvPr>
            <p:ph type="body" sz="quarter" idx="3"/>
          </p:nvPr>
        </p:nvSpPr>
        <p:spPr>
          <a:xfrm>
            <a:off x="4988380" y="834941"/>
            <a:ext cx="3698420" cy="346708"/>
          </a:xfrm>
          <a:solidFill>
            <a:srgbClr val="C2EFBA"/>
          </a:solidFill>
        </p:spPr>
        <p:txBody>
          <a:bodyPr>
            <a:normAutofit lnSpcReduction="10000"/>
          </a:bodyPr>
          <a:lstStyle/>
          <a:p>
            <a:pPr algn="ctr">
              <a:buNone/>
            </a:pPr>
            <a:r>
              <a:rPr lang="en-US" sz="1800" b="1" dirty="0">
                <a:solidFill>
                  <a:schemeClr val="bg1"/>
                </a:solidFill>
              </a:rPr>
              <a:t>AIDev External Validation</a:t>
            </a:r>
          </a:p>
        </p:txBody>
      </p:sp>
      <p:sp>
        <p:nvSpPr>
          <p:cNvPr id="5" name="Content Placeholder 4">
            <a:extLst>
              <a:ext uri="{FF2B5EF4-FFF2-40B4-BE49-F238E27FC236}">
                <a16:creationId xmlns:a16="http://schemas.microsoft.com/office/drawing/2014/main" id="{D458B0CC-B754-ABAF-569E-1BF97E405FFC}"/>
              </a:ext>
            </a:extLst>
          </p:cNvPr>
          <p:cNvSpPr>
            <a:spLocks noGrp="1"/>
          </p:cNvSpPr>
          <p:nvPr>
            <p:ph sz="quarter" idx="4"/>
          </p:nvPr>
        </p:nvSpPr>
        <p:spPr>
          <a:xfrm>
            <a:off x="4685845" y="1246132"/>
            <a:ext cx="4458155" cy="3963177"/>
          </a:xfrm>
        </p:spPr>
        <p:txBody>
          <a:bodyPr>
            <a:normAutofit fontScale="70000" lnSpcReduction="20000"/>
          </a:bodyPr>
          <a:lstStyle/>
          <a:p>
            <a:pPr marL="0" indent="0">
              <a:buNone/>
            </a:pPr>
            <a:r>
              <a:rPr lang="en-US" sz="3100" b="1" dirty="0">
                <a:solidFill>
                  <a:schemeClr val="bg1"/>
                </a:solidFill>
              </a:rPr>
              <a:t>Goal</a:t>
            </a:r>
          </a:p>
          <a:p>
            <a:pPr marL="0" indent="0">
              <a:buNone/>
            </a:pPr>
            <a:r>
              <a:rPr lang="en-US" sz="2900" b="1" u="sng" dirty="0"/>
              <a:t>Does agent identity improve downstream reputation judgments beyond artifact-only signals?</a:t>
            </a:r>
          </a:p>
          <a:p>
            <a:pPr marL="0" indent="0">
              <a:buNone/>
            </a:pPr>
            <a:endParaRPr lang="en-US" sz="2900" dirty="0"/>
          </a:p>
          <a:p>
            <a:pPr marL="228600" indent="-228600">
              <a:buFont typeface="Arial"/>
              <a:buChar char="•"/>
            </a:pPr>
            <a:endParaRPr lang="en-US" sz="1400" dirty="0"/>
          </a:p>
          <a:p>
            <a:pPr marL="228600" indent="-228600">
              <a:buFont typeface="Arial"/>
              <a:buChar char="•"/>
            </a:pPr>
            <a:r>
              <a:rPr lang="en-US" sz="2600" dirty="0"/>
              <a:t>Validate on real-world agent-authored PRs using the AIDev dataset (Li et al.)</a:t>
            </a:r>
          </a:p>
          <a:p>
            <a:pPr marL="228600" indent="-228600">
              <a:buFont typeface="Arial"/>
              <a:buChar char="•"/>
            </a:pPr>
            <a:r>
              <a:rPr lang="en-US" sz="2600" dirty="0"/>
              <a:t>Test whether agent labels, contribution patterns, and review outcomes distinguish agent actors</a:t>
            </a:r>
          </a:p>
          <a:p>
            <a:pPr marL="228600" indent="-228600">
              <a:buFont typeface="Arial"/>
              <a:buChar char="•"/>
            </a:pPr>
            <a:r>
              <a:rPr lang="en-US" sz="2600" dirty="0"/>
              <a:t>Measure robustness under prompt changes, tool wrappers, and fine-tuning</a:t>
            </a:r>
          </a:p>
          <a:p>
            <a:pPr>
              <a:buNone/>
            </a:pPr>
            <a:endParaRPr lang="en-US" sz="1200" dirty="0"/>
          </a:p>
        </p:txBody>
      </p:sp>
      <p:sp>
        <p:nvSpPr>
          <p:cNvPr id="6" name="Slide Number Placeholder 5">
            <a:extLst>
              <a:ext uri="{FF2B5EF4-FFF2-40B4-BE49-F238E27FC236}">
                <a16:creationId xmlns:a16="http://schemas.microsoft.com/office/drawing/2014/main" id="{D9FC96F9-E161-3C0A-7EC7-449B229821A7}"/>
              </a:ext>
            </a:extLst>
          </p:cNvPr>
          <p:cNvSpPr>
            <a:spLocks noGrp="1"/>
          </p:cNvSpPr>
          <p:nvPr>
            <p:ph type="sldNum" sz="quarter" idx="10"/>
          </p:nvPr>
        </p:nvSpPr>
        <p:spPr/>
        <p:txBody>
          <a:bodyPr/>
          <a:lstStyle/>
          <a:p>
            <a:fld id="{8A7A6979-0714-4377-B894-6BE4C2D6E202}" type="slidenum">
              <a:rPr lang="en-US" smtClean="0"/>
              <a:pPr/>
              <a:t>13</a:t>
            </a:fld>
            <a:endParaRPr lang="en-US" dirty="0"/>
          </a:p>
        </p:txBody>
      </p:sp>
      <p:sp>
        <p:nvSpPr>
          <p:cNvPr id="7" name="Title 6">
            <a:extLst>
              <a:ext uri="{FF2B5EF4-FFF2-40B4-BE49-F238E27FC236}">
                <a16:creationId xmlns:a16="http://schemas.microsoft.com/office/drawing/2014/main" id="{E0207A55-6175-0489-B06F-AB8812BD3099}"/>
              </a:ext>
            </a:extLst>
          </p:cNvPr>
          <p:cNvSpPr>
            <a:spLocks noGrp="1"/>
          </p:cNvSpPr>
          <p:nvPr>
            <p:ph type="title"/>
          </p:nvPr>
        </p:nvSpPr>
        <p:spPr>
          <a:xfrm>
            <a:off x="0" y="132283"/>
            <a:ext cx="8866852" cy="638175"/>
          </a:xfrm>
        </p:spPr>
        <p:txBody>
          <a:bodyPr>
            <a:normAutofit fontScale="90000"/>
          </a:bodyPr>
          <a:lstStyle/>
          <a:p>
            <a:r>
              <a:rPr lang="en-US" sz="3200" b="1" dirty="0"/>
              <a:t>Proposed Experiments: Agent Identification</a:t>
            </a:r>
          </a:p>
        </p:txBody>
      </p:sp>
      <p:sp>
        <p:nvSpPr>
          <p:cNvPr id="8" name="Rectangle 7">
            <a:extLst>
              <a:ext uri="{FF2B5EF4-FFF2-40B4-BE49-F238E27FC236}">
                <a16:creationId xmlns:a16="http://schemas.microsoft.com/office/drawing/2014/main" id="{683A01CB-2658-71B4-DB04-0F402D953DFE}"/>
              </a:ext>
            </a:extLst>
          </p:cNvPr>
          <p:cNvSpPr/>
          <p:nvPr/>
        </p:nvSpPr>
        <p:spPr>
          <a:xfrm flipH="1">
            <a:off x="4619916" y="834941"/>
            <a:ext cx="45719" cy="5967641"/>
          </a:xfrm>
          <a:prstGeom prst="rect">
            <a:avLst/>
          </a:prstGeom>
          <a:solidFill>
            <a:srgbClr val="C2EFBA"/>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842270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DD37AC4-6C26-61E2-7B82-2C6842345B1A}"/>
              </a:ext>
            </a:extLst>
          </p:cNvPr>
          <p:cNvSpPr>
            <a:spLocks noGrp="1"/>
          </p:cNvSpPr>
          <p:nvPr>
            <p:ph idx="1"/>
          </p:nvPr>
        </p:nvSpPr>
        <p:spPr/>
        <p:txBody>
          <a:bodyPr/>
          <a:lstStyle/>
          <a:p>
            <a:pPr>
              <a:buNone/>
            </a:pPr>
            <a:r>
              <a:rPr lang="en-US" b="1" dirty="0">
                <a:solidFill>
                  <a:schemeClr val="bg1"/>
                </a:solidFill>
              </a:rPr>
              <a:t>Quasi-Experimental Analyses</a:t>
            </a:r>
          </a:p>
          <a:p>
            <a:pPr marL="228600" indent="-228600">
              <a:buFont typeface="Arial"/>
              <a:buChar char="•"/>
            </a:pPr>
            <a:r>
              <a:rPr lang="en-US" sz="1800" b="1" dirty="0"/>
              <a:t>Inter-metric Relationship Study:</a:t>
            </a:r>
            <a:r>
              <a:rPr lang="en-US" sz="1800" dirty="0"/>
              <a:t> Difference-in-differences design comparing projects with/without security practices; regression with fixed effects</a:t>
            </a:r>
          </a:p>
          <a:p>
            <a:pPr marL="228600" indent="-228600">
              <a:buFont typeface="Arial"/>
              <a:buChar char="•"/>
            </a:pPr>
            <a:r>
              <a:rPr lang="en-US" sz="1800" b="1" dirty="0"/>
              <a:t>Retrospective Incident Prediction:</a:t>
            </a:r>
            <a:r>
              <a:rPr lang="en-US" sz="1800" dirty="0"/>
              <a:t> Compare pre-incident signal profiles of compromised projects (e.g., Event-Stream, ua-parser-js) vs. matched clean projects</a:t>
            </a:r>
          </a:p>
          <a:p>
            <a:pPr>
              <a:buNone/>
            </a:pPr>
            <a:endParaRPr lang="en-US" sz="1200" dirty="0"/>
          </a:p>
          <a:p>
            <a:pPr>
              <a:buNone/>
            </a:pPr>
            <a:endParaRPr lang="en-US" sz="1800" b="1" dirty="0">
              <a:solidFill>
                <a:schemeClr val="bg1"/>
              </a:solidFill>
            </a:endParaRPr>
          </a:p>
          <a:p>
            <a:pPr>
              <a:buNone/>
            </a:pPr>
            <a:r>
              <a:rPr lang="en-US" b="1" dirty="0">
                <a:solidFill>
                  <a:schemeClr val="bg1"/>
                </a:solidFill>
              </a:rPr>
              <a:t>User Behavioral Studies</a:t>
            </a:r>
          </a:p>
          <a:p>
            <a:pPr marL="228600" indent="-228600">
              <a:buFont typeface="Arial"/>
              <a:buChar char="•"/>
            </a:pPr>
            <a:r>
              <a:rPr lang="en-US" sz="1800" b="1" dirty="0"/>
              <a:t>Collaborator Vetting Vignette Study:</a:t>
            </a:r>
            <a:r>
              <a:rPr lang="en-US" sz="1800" dirty="0"/>
              <a:t> Active OSS maintainers evaluate anonymized human &amp; agent contributor profiles with varying metric scores</a:t>
            </a:r>
          </a:p>
          <a:p>
            <a:pPr marL="228600" indent="-228600">
              <a:buFont typeface="Arial"/>
              <a:buChar char="•"/>
            </a:pPr>
            <a:r>
              <a:rPr lang="en-US" sz="1800" b="1" dirty="0"/>
              <a:t>Chilling Effect Analysis:</a:t>
            </a:r>
            <a:r>
              <a:rPr lang="en-US" sz="1800" dirty="0"/>
              <a:t> Survey OSS contributors on whether reputation scoring would discourage participation</a:t>
            </a:r>
          </a:p>
        </p:txBody>
      </p:sp>
      <p:sp>
        <p:nvSpPr>
          <p:cNvPr id="3" name="Title 2">
            <a:extLst>
              <a:ext uri="{FF2B5EF4-FFF2-40B4-BE49-F238E27FC236}">
                <a16:creationId xmlns:a16="http://schemas.microsoft.com/office/drawing/2014/main" id="{2104031C-70E8-5110-4B74-E4B923612B3C}"/>
              </a:ext>
            </a:extLst>
          </p:cNvPr>
          <p:cNvSpPr>
            <a:spLocks noGrp="1"/>
          </p:cNvSpPr>
          <p:nvPr>
            <p:ph type="title"/>
          </p:nvPr>
        </p:nvSpPr>
        <p:spPr>
          <a:xfrm>
            <a:off x="0" y="187701"/>
            <a:ext cx="8557768" cy="638175"/>
          </a:xfrm>
        </p:spPr>
        <p:txBody>
          <a:bodyPr>
            <a:normAutofit fontScale="90000"/>
          </a:bodyPr>
          <a:lstStyle/>
          <a:p>
            <a:r>
              <a:rPr lang="en-US" sz="3200" b="1" dirty="0"/>
              <a:t>Proposed Experiments: Metrics &amp; Behavior</a:t>
            </a:r>
          </a:p>
        </p:txBody>
      </p:sp>
      <p:sp>
        <p:nvSpPr>
          <p:cNvPr id="4" name="Slide Number Placeholder 3">
            <a:extLst>
              <a:ext uri="{FF2B5EF4-FFF2-40B4-BE49-F238E27FC236}">
                <a16:creationId xmlns:a16="http://schemas.microsoft.com/office/drawing/2014/main" id="{D0839AC8-EAE9-290C-6A03-F360664B798F}"/>
              </a:ext>
            </a:extLst>
          </p:cNvPr>
          <p:cNvSpPr>
            <a:spLocks noGrp="1"/>
          </p:cNvSpPr>
          <p:nvPr>
            <p:ph type="sldNum" sz="quarter" idx="12"/>
          </p:nvPr>
        </p:nvSpPr>
        <p:spPr/>
        <p:txBody>
          <a:bodyPr/>
          <a:lstStyle/>
          <a:p>
            <a:fld id="{8A7A6979-0714-4377-B894-6BE4C2D6E202}" type="slidenum">
              <a:rPr lang="en-US" smtClean="0"/>
              <a:pPr/>
              <a:t>14</a:t>
            </a:fld>
            <a:endParaRPr lang="en-US" dirty="0"/>
          </a:p>
        </p:txBody>
      </p:sp>
    </p:spTree>
    <p:extLst>
      <p:ext uri="{BB962C8B-B14F-4D97-AF65-F5344CB8AC3E}">
        <p14:creationId xmlns:p14="http://schemas.microsoft.com/office/powerpoint/2010/main" val="6212287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A diagram of a software development&#10;&#10;AI-generated content may be incorrect.">
            <a:extLst>
              <a:ext uri="{FF2B5EF4-FFF2-40B4-BE49-F238E27FC236}">
                <a16:creationId xmlns:a16="http://schemas.microsoft.com/office/drawing/2014/main" id="{798AAB54-49E5-CF35-129A-4D854CFAB993}"/>
              </a:ext>
            </a:extLst>
          </p:cNvPr>
          <p:cNvPicPr>
            <a:picLocks noChangeAspect="1"/>
          </p:cNvPicPr>
          <p:nvPr/>
        </p:nvPicPr>
        <p:blipFill>
          <a:blip r:embed="rId3"/>
          <a:stretch>
            <a:fillRect/>
          </a:stretch>
        </p:blipFill>
        <p:spPr>
          <a:xfrm>
            <a:off x="601690" y="1769657"/>
            <a:ext cx="7940620" cy="4321426"/>
          </a:xfrm>
          <a:prstGeom prst="rect">
            <a:avLst/>
          </a:prstGeom>
        </p:spPr>
      </p:pic>
      <p:sp>
        <p:nvSpPr>
          <p:cNvPr id="6" name="Slide Number Placeholder 5">
            <a:extLst>
              <a:ext uri="{FF2B5EF4-FFF2-40B4-BE49-F238E27FC236}">
                <a16:creationId xmlns:a16="http://schemas.microsoft.com/office/drawing/2014/main" id="{67F3A91C-C1A0-7BFB-44C5-A36A2704A77C}"/>
              </a:ext>
            </a:extLst>
          </p:cNvPr>
          <p:cNvSpPr>
            <a:spLocks noGrp="1"/>
          </p:cNvSpPr>
          <p:nvPr>
            <p:ph type="sldNum" sz="quarter" idx="10"/>
          </p:nvPr>
        </p:nvSpPr>
        <p:spPr/>
        <p:txBody>
          <a:bodyPr/>
          <a:lstStyle/>
          <a:p>
            <a:fld id="{8A7A6979-0714-4377-B894-6BE4C2D6E202}" type="slidenum">
              <a:rPr lang="en-US" smtClean="0"/>
              <a:pPr/>
              <a:t>2</a:t>
            </a:fld>
            <a:endParaRPr lang="en-US" dirty="0"/>
          </a:p>
        </p:txBody>
      </p:sp>
      <p:sp>
        <p:nvSpPr>
          <p:cNvPr id="32" name="TextBox 31">
            <a:extLst>
              <a:ext uri="{FF2B5EF4-FFF2-40B4-BE49-F238E27FC236}">
                <a16:creationId xmlns:a16="http://schemas.microsoft.com/office/drawing/2014/main" id="{D2583AB7-07F9-D729-5D26-D5BA6A983457}"/>
              </a:ext>
            </a:extLst>
          </p:cNvPr>
          <p:cNvSpPr txBox="1"/>
          <p:nvPr/>
        </p:nvSpPr>
        <p:spPr>
          <a:xfrm>
            <a:off x="3497967" y="893798"/>
            <a:ext cx="3628557" cy="369332"/>
          </a:xfrm>
          <a:prstGeom prst="rect">
            <a:avLst/>
          </a:prstGeom>
          <a:solidFill>
            <a:srgbClr val="C2EFBA"/>
          </a:solidFill>
        </p:spPr>
        <p:txBody>
          <a:bodyPr wrap="none" rtlCol="0">
            <a:spAutoFit/>
          </a:bodyPr>
          <a:lstStyle/>
          <a:p>
            <a:r>
              <a:rPr lang="en-US" b="1" dirty="0"/>
              <a:t>Software Production/Factory Model</a:t>
            </a:r>
          </a:p>
        </p:txBody>
      </p:sp>
      <p:sp>
        <p:nvSpPr>
          <p:cNvPr id="33" name="Oval 32">
            <a:extLst>
              <a:ext uri="{FF2B5EF4-FFF2-40B4-BE49-F238E27FC236}">
                <a16:creationId xmlns:a16="http://schemas.microsoft.com/office/drawing/2014/main" id="{5D1C65FB-23C5-2578-2C8F-96DA4F0B41A3}"/>
              </a:ext>
            </a:extLst>
          </p:cNvPr>
          <p:cNvSpPr/>
          <p:nvPr/>
        </p:nvSpPr>
        <p:spPr>
          <a:xfrm>
            <a:off x="948503" y="1400324"/>
            <a:ext cx="2610466" cy="1210140"/>
          </a:xfrm>
          <a:custGeom>
            <a:avLst/>
            <a:gdLst>
              <a:gd name="csX0" fmla="*/ 0 w 2610466"/>
              <a:gd name="csY0" fmla="*/ 605070 h 1210140"/>
              <a:gd name="csX1" fmla="*/ 1305233 w 2610466"/>
              <a:gd name="csY1" fmla="*/ 0 h 1210140"/>
              <a:gd name="csX2" fmla="*/ 2610466 w 2610466"/>
              <a:gd name="csY2" fmla="*/ 605070 h 1210140"/>
              <a:gd name="csX3" fmla="*/ 1305233 w 2610466"/>
              <a:gd name="csY3" fmla="*/ 1210140 h 1210140"/>
              <a:gd name="csX4" fmla="*/ 0 w 2610466"/>
              <a:gd name="csY4" fmla="*/ 605070 h 1210140"/>
            </a:gdLst>
            <a:ahLst/>
            <a:cxnLst>
              <a:cxn ang="0">
                <a:pos x="csX0" y="csY0"/>
              </a:cxn>
              <a:cxn ang="0">
                <a:pos x="csX1" y="csY1"/>
              </a:cxn>
              <a:cxn ang="0">
                <a:pos x="csX2" y="csY2"/>
              </a:cxn>
              <a:cxn ang="0">
                <a:pos x="csX3" y="csY3"/>
              </a:cxn>
              <a:cxn ang="0">
                <a:pos x="csX4" y="csY4"/>
              </a:cxn>
            </a:cxnLst>
            <a:rect l="l" t="t" r="r" b="b"/>
            <a:pathLst>
              <a:path w="2610466" h="1210140" extrusionOk="0">
                <a:moveTo>
                  <a:pt x="0" y="605070"/>
                </a:moveTo>
                <a:cubicBezTo>
                  <a:pt x="-119506" y="197185"/>
                  <a:pt x="520679" y="23905"/>
                  <a:pt x="1305233" y="0"/>
                </a:cubicBezTo>
                <a:cubicBezTo>
                  <a:pt x="2114305" y="18571"/>
                  <a:pt x="2578313" y="271921"/>
                  <a:pt x="2610466" y="605070"/>
                </a:cubicBezTo>
                <a:cubicBezTo>
                  <a:pt x="2575438" y="973448"/>
                  <a:pt x="2005487" y="1324037"/>
                  <a:pt x="1305233" y="1210140"/>
                </a:cubicBezTo>
                <a:cubicBezTo>
                  <a:pt x="529063" y="1179879"/>
                  <a:pt x="50691" y="963462"/>
                  <a:pt x="0" y="605070"/>
                </a:cubicBezTo>
                <a:close/>
              </a:path>
            </a:pathLst>
          </a:custGeom>
          <a:noFill/>
          <a:ln w="38100">
            <a:solidFill>
              <a:srgbClr val="00B050"/>
            </a:solidFill>
            <a:extLst>
              <a:ext uri="{C807C97D-BFC1-408E-A445-0C87EB9F89A2}">
                <ask:lineSketchStyleProps xmlns:ask="http://schemas.microsoft.com/office/drawing/2018/sketchyshapes" sd="1219033472">
                  <a:prstGeom prst="ellipse">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B241D4DC-0EFA-4478-3E3C-DEC1784A4E73}"/>
              </a:ext>
            </a:extLst>
          </p:cNvPr>
          <p:cNvSpPr/>
          <p:nvPr/>
        </p:nvSpPr>
        <p:spPr>
          <a:xfrm>
            <a:off x="889817" y="4395192"/>
            <a:ext cx="2608149" cy="1569011"/>
          </a:xfrm>
          <a:custGeom>
            <a:avLst/>
            <a:gdLst>
              <a:gd name="csX0" fmla="*/ 0 w 2608149"/>
              <a:gd name="csY0" fmla="*/ 784506 h 1569011"/>
              <a:gd name="csX1" fmla="*/ 1304075 w 2608149"/>
              <a:gd name="csY1" fmla="*/ 0 h 1569011"/>
              <a:gd name="csX2" fmla="*/ 2608150 w 2608149"/>
              <a:gd name="csY2" fmla="*/ 784506 h 1569011"/>
              <a:gd name="csX3" fmla="*/ 1304075 w 2608149"/>
              <a:gd name="csY3" fmla="*/ 1569012 h 1569011"/>
              <a:gd name="csX4" fmla="*/ 0 w 2608149"/>
              <a:gd name="csY4" fmla="*/ 784506 h 1569011"/>
            </a:gdLst>
            <a:ahLst/>
            <a:cxnLst>
              <a:cxn ang="0">
                <a:pos x="csX0" y="csY0"/>
              </a:cxn>
              <a:cxn ang="0">
                <a:pos x="csX1" y="csY1"/>
              </a:cxn>
              <a:cxn ang="0">
                <a:pos x="csX2" y="csY2"/>
              </a:cxn>
              <a:cxn ang="0">
                <a:pos x="csX3" y="csY3"/>
              </a:cxn>
              <a:cxn ang="0">
                <a:pos x="csX4" y="csY4"/>
              </a:cxn>
            </a:cxnLst>
            <a:rect l="l" t="t" r="r" b="b"/>
            <a:pathLst>
              <a:path w="2608149" h="1569011" extrusionOk="0">
                <a:moveTo>
                  <a:pt x="0" y="784506"/>
                </a:moveTo>
                <a:cubicBezTo>
                  <a:pt x="-81217" y="301138"/>
                  <a:pt x="497152" y="32541"/>
                  <a:pt x="1304075" y="0"/>
                </a:cubicBezTo>
                <a:cubicBezTo>
                  <a:pt x="2093628" y="14596"/>
                  <a:pt x="2489914" y="354995"/>
                  <a:pt x="2608150" y="784506"/>
                </a:cubicBezTo>
                <a:cubicBezTo>
                  <a:pt x="2558512" y="1266251"/>
                  <a:pt x="1995443" y="1728493"/>
                  <a:pt x="1304075" y="1569012"/>
                </a:cubicBezTo>
                <a:cubicBezTo>
                  <a:pt x="514382" y="1531002"/>
                  <a:pt x="22869" y="1228704"/>
                  <a:pt x="0" y="784506"/>
                </a:cubicBezTo>
                <a:close/>
              </a:path>
            </a:pathLst>
          </a:custGeom>
          <a:noFill/>
          <a:ln w="38100">
            <a:solidFill>
              <a:srgbClr val="C00000"/>
            </a:solidFill>
            <a:extLst>
              <a:ext uri="{C807C97D-BFC1-408E-A445-0C87EB9F89A2}">
                <ask:lineSketchStyleProps xmlns:ask="http://schemas.microsoft.com/office/drawing/2018/sketchyshapes" sd="1219033472">
                  <a:prstGeom prst="ellipse">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1CE7DE14-1407-1AD9-29B7-0C2024703298}"/>
              </a:ext>
            </a:extLst>
          </p:cNvPr>
          <p:cNvSpPr txBox="1"/>
          <p:nvPr/>
        </p:nvSpPr>
        <p:spPr>
          <a:xfrm>
            <a:off x="1662914" y="1431103"/>
            <a:ext cx="1393651" cy="338554"/>
          </a:xfrm>
          <a:prstGeom prst="rect">
            <a:avLst/>
          </a:prstGeom>
          <a:noFill/>
        </p:spPr>
        <p:txBody>
          <a:bodyPr wrap="none" rtlCol="0">
            <a:spAutoFit/>
          </a:bodyPr>
          <a:lstStyle/>
          <a:p>
            <a:r>
              <a:rPr lang="en-US" sz="1600" b="1" i="1" dirty="0"/>
              <a:t>Human Actors</a:t>
            </a:r>
          </a:p>
        </p:txBody>
      </p:sp>
      <p:sp>
        <p:nvSpPr>
          <p:cNvPr id="36" name="TextBox 35">
            <a:extLst>
              <a:ext uri="{FF2B5EF4-FFF2-40B4-BE49-F238E27FC236}">
                <a16:creationId xmlns:a16="http://schemas.microsoft.com/office/drawing/2014/main" id="{3C0B1FF7-040D-9834-70F8-4F16561A0F80}"/>
              </a:ext>
            </a:extLst>
          </p:cNvPr>
          <p:cNvSpPr txBox="1"/>
          <p:nvPr/>
        </p:nvSpPr>
        <p:spPr>
          <a:xfrm>
            <a:off x="1120167" y="5288399"/>
            <a:ext cx="2147447" cy="338554"/>
          </a:xfrm>
          <a:prstGeom prst="rect">
            <a:avLst/>
          </a:prstGeom>
          <a:noFill/>
        </p:spPr>
        <p:txBody>
          <a:bodyPr wrap="none" rtlCol="0">
            <a:spAutoFit/>
          </a:bodyPr>
          <a:lstStyle/>
          <a:p>
            <a:r>
              <a:rPr lang="en-US" sz="1600" b="1" i="1" dirty="0"/>
              <a:t>AI Coding Agent Actors</a:t>
            </a:r>
          </a:p>
        </p:txBody>
      </p:sp>
      <p:sp>
        <p:nvSpPr>
          <p:cNvPr id="37" name="TextBox 36">
            <a:extLst>
              <a:ext uri="{FF2B5EF4-FFF2-40B4-BE49-F238E27FC236}">
                <a16:creationId xmlns:a16="http://schemas.microsoft.com/office/drawing/2014/main" id="{710A39B3-9650-7AE8-A687-985953E6F35B}"/>
              </a:ext>
            </a:extLst>
          </p:cNvPr>
          <p:cNvSpPr txBox="1"/>
          <p:nvPr/>
        </p:nvSpPr>
        <p:spPr>
          <a:xfrm>
            <a:off x="824958" y="1248870"/>
            <a:ext cx="340158" cy="461665"/>
          </a:xfrm>
          <a:prstGeom prst="rect">
            <a:avLst/>
          </a:prstGeom>
          <a:noFill/>
        </p:spPr>
        <p:txBody>
          <a:bodyPr wrap="none" rtlCol="0">
            <a:spAutoFit/>
          </a:bodyPr>
          <a:lstStyle/>
          <a:p>
            <a:r>
              <a:rPr lang="en-US" sz="2400" b="1" dirty="0"/>
              <a:t>1</a:t>
            </a:r>
          </a:p>
        </p:txBody>
      </p:sp>
      <p:sp>
        <p:nvSpPr>
          <p:cNvPr id="38" name="TextBox 37">
            <a:extLst>
              <a:ext uri="{FF2B5EF4-FFF2-40B4-BE49-F238E27FC236}">
                <a16:creationId xmlns:a16="http://schemas.microsoft.com/office/drawing/2014/main" id="{E483D74B-1B4D-81DB-4DA5-30EB6077E00C}"/>
              </a:ext>
            </a:extLst>
          </p:cNvPr>
          <p:cNvSpPr txBox="1"/>
          <p:nvPr/>
        </p:nvSpPr>
        <p:spPr>
          <a:xfrm>
            <a:off x="608345" y="4395192"/>
            <a:ext cx="340158" cy="461665"/>
          </a:xfrm>
          <a:prstGeom prst="rect">
            <a:avLst/>
          </a:prstGeom>
          <a:noFill/>
        </p:spPr>
        <p:txBody>
          <a:bodyPr wrap="none" rtlCol="0">
            <a:spAutoFit/>
          </a:bodyPr>
          <a:lstStyle/>
          <a:p>
            <a:r>
              <a:rPr lang="en-US" sz="2400" b="1" dirty="0"/>
              <a:t>2</a:t>
            </a:r>
          </a:p>
        </p:txBody>
      </p:sp>
      <p:sp>
        <p:nvSpPr>
          <p:cNvPr id="41" name="Title 6">
            <a:extLst>
              <a:ext uri="{FF2B5EF4-FFF2-40B4-BE49-F238E27FC236}">
                <a16:creationId xmlns:a16="http://schemas.microsoft.com/office/drawing/2014/main" id="{BC0748EB-E971-D750-5B75-07A2E233E1AD}"/>
              </a:ext>
            </a:extLst>
          </p:cNvPr>
          <p:cNvSpPr>
            <a:spLocks noGrp="1"/>
          </p:cNvSpPr>
          <p:nvPr>
            <p:ph type="title"/>
          </p:nvPr>
        </p:nvSpPr>
        <p:spPr>
          <a:xfrm>
            <a:off x="42743" y="2652"/>
            <a:ext cx="9101257" cy="721869"/>
          </a:xfrm>
        </p:spPr>
        <p:txBody>
          <a:bodyPr>
            <a:noAutofit/>
          </a:bodyPr>
          <a:lstStyle/>
          <a:p>
            <a:r>
              <a:rPr lang="en-US" sz="2800" b="1" dirty="0"/>
              <a:t>The Supply Chain Security Landscape – </a:t>
            </a:r>
            <a:r>
              <a:rPr lang="en-US" sz="2400" b="1" i="1" dirty="0"/>
              <a:t>Who Checks the Contributors and Agents?</a:t>
            </a:r>
          </a:p>
        </p:txBody>
      </p:sp>
    </p:spTree>
    <p:extLst>
      <p:ext uri="{BB962C8B-B14F-4D97-AF65-F5344CB8AC3E}">
        <p14:creationId xmlns:p14="http://schemas.microsoft.com/office/powerpoint/2010/main" val="39316594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AD666-E6D1-529A-2D2B-228624614CAD}"/>
            </a:ext>
          </a:extLst>
        </p:cNvPr>
        <p:cNvGrpSpPr/>
        <p:nvPr/>
      </p:nvGrpSpPr>
      <p:grpSpPr>
        <a:xfrm>
          <a:off x="0" y="0"/>
          <a:ext cx="0" cy="0"/>
          <a:chOff x="0" y="0"/>
          <a:chExt cx="0" cy="0"/>
        </a:xfrm>
      </p:grpSpPr>
      <p:pic>
        <p:nvPicPr>
          <p:cNvPr id="21" name="Picture 20" descr="A diagram of a software development&#10;&#10;AI-generated content may be incorrect.">
            <a:extLst>
              <a:ext uri="{FF2B5EF4-FFF2-40B4-BE49-F238E27FC236}">
                <a16:creationId xmlns:a16="http://schemas.microsoft.com/office/drawing/2014/main" id="{E13FE993-2284-15A3-B3C9-B614ABC4686F}"/>
              </a:ext>
            </a:extLst>
          </p:cNvPr>
          <p:cNvPicPr>
            <a:picLocks noChangeAspect="1"/>
          </p:cNvPicPr>
          <p:nvPr/>
        </p:nvPicPr>
        <p:blipFill>
          <a:blip r:embed="rId3"/>
          <a:stretch>
            <a:fillRect/>
          </a:stretch>
        </p:blipFill>
        <p:spPr>
          <a:xfrm>
            <a:off x="1663627" y="2093774"/>
            <a:ext cx="6698233" cy="3645297"/>
          </a:xfrm>
          <a:prstGeom prst="rect">
            <a:avLst/>
          </a:prstGeom>
        </p:spPr>
      </p:pic>
      <p:sp>
        <p:nvSpPr>
          <p:cNvPr id="2" name="Text Placeholder 1">
            <a:extLst>
              <a:ext uri="{FF2B5EF4-FFF2-40B4-BE49-F238E27FC236}">
                <a16:creationId xmlns:a16="http://schemas.microsoft.com/office/drawing/2014/main" id="{E74B0B59-8408-143C-16F8-A7C7286C40D3}"/>
              </a:ext>
            </a:extLst>
          </p:cNvPr>
          <p:cNvSpPr>
            <a:spLocks noGrp="1"/>
          </p:cNvSpPr>
          <p:nvPr>
            <p:ph type="body" idx="1"/>
          </p:nvPr>
        </p:nvSpPr>
        <p:spPr>
          <a:xfrm>
            <a:off x="2393427" y="675419"/>
            <a:ext cx="4040188" cy="639762"/>
          </a:xfrm>
        </p:spPr>
        <p:txBody>
          <a:bodyPr>
            <a:normAutofit/>
          </a:bodyPr>
          <a:lstStyle/>
          <a:p>
            <a:pPr algn="ctr">
              <a:buNone/>
            </a:pPr>
            <a:r>
              <a:rPr lang="en-US" sz="2400" b="1" dirty="0">
                <a:solidFill>
                  <a:srgbClr val="8E6F3E"/>
                </a:solidFill>
              </a:rPr>
              <a:t>Artifact-Based Techniques</a:t>
            </a:r>
          </a:p>
        </p:txBody>
      </p:sp>
      <p:sp>
        <p:nvSpPr>
          <p:cNvPr id="4" name="Text Placeholder 3">
            <a:extLst>
              <a:ext uri="{FF2B5EF4-FFF2-40B4-BE49-F238E27FC236}">
                <a16:creationId xmlns:a16="http://schemas.microsoft.com/office/drawing/2014/main" id="{C3A263D2-BE83-DAD3-F6E2-B3A652C6DFED}"/>
              </a:ext>
            </a:extLst>
          </p:cNvPr>
          <p:cNvSpPr>
            <a:spLocks noGrp="1"/>
          </p:cNvSpPr>
          <p:nvPr>
            <p:ph type="body" sz="quarter" idx="3"/>
          </p:nvPr>
        </p:nvSpPr>
        <p:spPr>
          <a:xfrm>
            <a:off x="1405156" y="6272114"/>
            <a:ext cx="4041775" cy="639762"/>
          </a:xfrm>
        </p:spPr>
        <p:txBody>
          <a:bodyPr>
            <a:normAutofit/>
          </a:bodyPr>
          <a:lstStyle/>
          <a:p>
            <a:pPr algn="ctr">
              <a:buNone/>
            </a:pPr>
            <a:r>
              <a:rPr lang="en-US" sz="2400" b="1" dirty="0">
                <a:solidFill>
                  <a:srgbClr val="8E6F3E"/>
                </a:solidFill>
              </a:rPr>
              <a:t>Actor-Based Techniques</a:t>
            </a:r>
          </a:p>
        </p:txBody>
      </p:sp>
      <p:sp>
        <p:nvSpPr>
          <p:cNvPr id="6" name="Slide Number Placeholder 5">
            <a:extLst>
              <a:ext uri="{FF2B5EF4-FFF2-40B4-BE49-F238E27FC236}">
                <a16:creationId xmlns:a16="http://schemas.microsoft.com/office/drawing/2014/main" id="{1E6FCD8D-4AEF-00B9-C96A-029E92E148F1}"/>
              </a:ext>
            </a:extLst>
          </p:cNvPr>
          <p:cNvSpPr>
            <a:spLocks noGrp="1"/>
          </p:cNvSpPr>
          <p:nvPr>
            <p:ph type="sldNum" sz="quarter" idx="10"/>
          </p:nvPr>
        </p:nvSpPr>
        <p:spPr/>
        <p:txBody>
          <a:bodyPr/>
          <a:lstStyle/>
          <a:p>
            <a:fld id="{8A7A6979-0714-4377-B894-6BE4C2D6E202}" type="slidenum">
              <a:rPr lang="en-US" smtClean="0"/>
              <a:pPr/>
              <a:t>3</a:t>
            </a:fld>
            <a:endParaRPr lang="en-US" dirty="0"/>
          </a:p>
        </p:txBody>
      </p:sp>
      <p:sp>
        <p:nvSpPr>
          <p:cNvPr id="7" name="Title 6">
            <a:extLst>
              <a:ext uri="{FF2B5EF4-FFF2-40B4-BE49-F238E27FC236}">
                <a16:creationId xmlns:a16="http://schemas.microsoft.com/office/drawing/2014/main" id="{FBCF5A21-8F13-7192-D364-0A98522EBA8D}"/>
              </a:ext>
            </a:extLst>
          </p:cNvPr>
          <p:cNvSpPr>
            <a:spLocks noGrp="1"/>
          </p:cNvSpPr>
          <p:nvPr>
            <p:ph type="title"/>
          </p:nvPr>
        </p:nvSpPr>
        <p:spPr>
          <a:xfrm>
            <a:off x="42743" y="34734"/>
            <a:ext cx="9101257" cy="721869"/>
          </a:xfrm>
        </p:spPr>
        <p:txBody>
          <a:bodyPr>
            <a:noAutofit/>
          </a:bodyPr>
          <a:lstStyle/>
          <a:p>
            <a:r>
              <a:rPr lang="en-US" sz="2800" b="1" dirty="0"/>
              <a:t>The Supply Chain Security Landscape – </a:t>
            </a:r>
            <a:r>
              <a:rPr lang="en-US" sz="2400" b="1" i="1" dirty="0"/>
              <a:t>Who Checks the Contributors and Agents?</a:t>
            </a:r>
          </a:p>
        </p:txBody>
      </p:sp>
      <p:sp>
        <p:nvSpPr>
          <p:cNvPr id="11" name="Right Arrow 10">
            <a:extLst>
              <a:ext uri="{FF2B5EF4-FFF2-40B4-BE49-F238E27FC236}">
                <a16:creationId xmlns:a16="http://schemas.microsoft.com/office/drawing/2014/main" id="{15F58440-49AA-1AF5-4375-9862368F2EEA}"/>
              </a:ext>
            </a:extLst>
          </p:cNvPr>
          <p:cNvSpPr/>
          <p:nvPr/>
        </p:nvSpPr>
        <p:spPr>
          <a:xfrm rot="4234467">
            <a:off x="1816981" y="2506376"/>
            <a:ext cx="1141732" cy="123346"/>
          </a:xfrm>
          <a:prstGeom prst="rightArrow">
            <a:avLst/>
          </a:prstGeom>
          <a:solidFill>
            <a:srgbClr val="FF0000"/>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2FB169C6-C09D-9B9B-9B0B-E7FE35A470DD}"/>
              </a:ext>
            </a:extLst>
          </p:cNvPr>
          <p:cNvSpPr txBox="1"/>
          <p:nvPr/>
        </p:nvSpPr>
        <p:spPr>
          <a:xfrm>
            <a:off x="891829" y="1505348"/>
            <a:ext cx="2514600" cy="369332"/>
          </a:xfrm>
          <a:prstGeom prst="rect">
            <a:avLst/>
          </a:prstGeom>
          <a:noFill/>
          <a:ln w="50800">
            <a:solidFill>
              <a:srgbClr val="C00000"/>
            </a:solidFill>
          </a:ln>
        </p:spPr>
        <p:txBody>
          <a:bodyPr wrap="square" rtlCol="0">
            <a:spAutoFit/>
          </a:bodyPr>
          <a:lstStyle/>
          <a:p>
            <a:pPr algn="ctr"/>
            <a:r>
              <a:rPr lang="en-US" b="1" dirty="0"/>
              <a:t>Static/Dynamic Analysis</a:t>
            </a:r>
          </a:p>
        </p:txBody>
      </p:sp>
      <p:sp>
        <p:nvSpPr>
          <p:cNvPr id="13" name="Right Arrow 12">
            <a:extLst>
              <a:ext uri="{FF2B5EF4-FFF2-40B4-BE49-F238E27FC236}">
                <a16:creationId xmlns:a16="http://schemas.microsoft.com/office/drawing/2014/main" id="{5B5D58C2-E34B-D8A4-4CBB-1311CEFCB8AE}"/>
              </a:ext>
            </a:extLst>
          </p:cNvPr>
          <p:cNvSpPr/>
          <p:nvPr/>
        </p:nvSpPr>
        <p:spPr>
          <a:xfrm rot="6893033" flipV="1">
            <a:off x="3543984" y="2500702"/>
            <a:ext cx="1147274" cy="182992"/>
          </a:xfrm>
          <a:prstGeom prst="rightArrow">
            <a:avLst/>
          </a:prstGeom>
          <a:solidFill>
            <a:srgbClr val="FF0000"/>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240E39D1-F167-8A5E-C4D9-04529A8E3FD2}"/>
              </a:ext>
            </a:extLst>
          </p:cNvPr>
          <p:cNvSpPr txBox="1"/>
          <p:nvPr/>
        </p:nvSpPr>
        <p:spPr>
          <a:xfrm>
            <a:off x="3837214" y="1503620"/>
            <a:ext cx="2094378" cy="369332"/>
          </a:xfrm>
          <a:prstGeom prst="rect">
            <a:avLst/>
          </a:prstGeom>
          <a:noFill/>
          <a:ln w="50800">
            <a:solidFill>
              <a:srgbClr val="C00000"/>
            </a:solidFill>
          </a:ln>
        </p:spPr>
        <p:txBody>
          <a:bodyPr wrap="square" rtlCol="0">
            <a:spAutoFit/>
          </a:bodyPr>
          <a:lstStyle/>
          <a:p>
            <a:pPr algn="ctr"/>
            <a:r>
              <a:rPr lang="en-US" b="1" dirty="0"/>
              <a:t>Artifact Provenance</a:t>
            </a:r>
          </a:p>
        </p:txBody>
      </p:sp>
      <p:sp>
        <p:nvSpPr>
          <p:cNvPr id="16" name="Right Arrow 15">
            <a:extLst>
              <a:ext uri="{FF2B5EF4-FFF2-40B4-BE49-F238E27FC236}">
                <a16:creationId xmlns:a16="http://schemas.microsoft.com/office/drawing/2014/main" id="{87D1F28C-7090-55CB-CDA5-668887FD0C98}"/>
              </a:ext>
            </a:extLst>
          </p:cNvPr>
          <p:cNvSpPr/>
          <p:nvPr/>
        </p:nvSpPr>
        <p:spPr>
          <a:xfrm rot="5736813">
            <a:off x="4874284" y="2472510"/>
            <a:ext cx="1178396" cy="160861"/>
          </a:xfrm>
          <a:prstGeom prst="rightArrow">
            <a:avLst/>
          </a:prstGeom>
          <a:solidFill>
            <a:srgbClr val="FF0000"/>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7" name="Right Arrow 16">
            <a:extLst>
              <a:ext uri="{FF2B5EF4-FFF2-40B4-BE49-F238E27FC236}">
                <a16:creationId xmlns:a16="http://schemas.microsoft.com/office/drawing/2014/main" id="{EA0D32F8-16E9-3D12-65CE-DE2B7148363E}"/>
              </a:ext>
            </a:extLst>
          </p:cNvPr>
          <p:cNvSpPr/>
          <p:nvPr/>
        </p:nvSpPr>
        <p:spPr>
          <a:xfrm rot="2956439">
            <a:off x="5624696" y="2457769"/>
            <a:ext cx="1347795" cy="144251"/>
          </a:xfrm>
          <a:prstGeom prst="rightArrow">
            <a:avLst/>
          </a:prstGeom>
          <a:solidFill>
            <a:srgbClr val="FF0000"/>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6027A560-D6EE-067E-1516-D2D5278300CD}"/>
              </a:ext>
            </a:extLst>
          </p:cNvPr>
          <p:cNvSpPr txBox="1"/>
          <p:nvPr/>
        </p:nvSpPr>
        <p:spPr>
          <a:xfrm>
            <a:off x="42743" y="2281639"/>
            <a:ext cx="2106386" cy="369332"/>
          </a:xfrm>
          <a:prstGeom prst="rect">
            <a:avLst/>
          </a:prstGeom>
          <a:noFill/>
          <a:ln w="50800">
            <a:solidFill>
              <a:srgbClr val="C00000"/>
            </a:solidFill>
          </a:ln>
        </p:spPr>
        <p:txBody>
          <a:bodyPr wrap="square" rtlCol="0">
            <a:spAutoFit/>
          </a:bodyPr>
          <a:lstStyle/>
          <a:p>
            <a:pPr algn="ctr"/>
            <a:r>
              <a:rPr lang="en-US" b="1" dirty="0"/>
              <a:t>Code Reviews/Audit</a:t>
            </a:r>
          </a:p>
        </p:txBody>
      </p:sp>
      <p:sp>
        <p:nvSpPr>
          <p:cNvPr id="19" name="Right Arrow 18">
            <a:extLst>
              <a:ext uri="{FF2B5EF4-FFF2-40B4-BE49-F238E27FC236}">
                <a16:creationId xmlns:a16="http://schemas.microsoft.com/office/drawing/2014/main" id="{D80C643C-FB49-D6F1-39E0-270886373E52}"/>
              </a:ext>
            </a:extLst>
          </p:cNvPr>
          <p:cNvSpPr/>
          <p:nvPr/>
        </p:nvSpPr>
        <p:spPr>
          <a:xfrm rot="1976660">
            <a:off x="1807457" y="2925149"/>
            <a:ext cx="761913" cy="174242"/>
          </a:xfrm>
          <a:prstGeom prst="rightArrow">
            <a:avLst/>
          </a:prstGeom>
          <a:solidFill>
            <a:srgbClr val="FF0000"/>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0" name="Right Arrow 19">
            <a:extLst>
              <a:ext uri="{FF2B5EF4-FFF2-40B4-BE49-F238E27FC236}">
                <a16:creationId xmlns:a16="http://schemas.microsoft.com/office/drawing/2014/main" id="{6648B11A-E939-5FDF-1DAD-393A356C3DA7}"/>
              </a:ext>
            </a:extLst>
          </p:cNvPr>
          <p:cNvSpPr/>
          <p:nvPr/>
        </p:nvSpPr>
        <p:spPr>
          <a:xfrm rot="6554140">
            <a:off x="4557679" y="3217021"/>
            <a:ext cx="2629496" cy="119934"/>
          </a:xfrm>
          <a:prstGeom prst="rightArrow">
            <a:avLst/>
          </a:prstGeom>
          <a:solidFill>
            <a:srgbClr val="FF0000"/>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CA5F84B3-5882-115F-9952-1D689EA8852C}"/>
              </a:ext>
            </a:extLst>
          </p:cNvPr>
          <p:cNvSpPr txBox="1"/>
          <p:nvPr/>
        </p:nvSpPr>
        <p:spPr>
          <a:xfrm>
            <a:off x="6116968" y="1625340"/>
            <a:ext cx="2094378" cy="369332"/>
          </a:xfrm>
          <a:prstGeom prst="rect">
            <a:avLst/>
          </a:prstGeom>
          <a:noFill/>
          <a:ln w="50800">
            <a:solidFill>
              <a:srgbClr val="C00000"/>
            </a:solidFill>
          </a:ln>
        </p:spPr>
        <p:txBody>
          <a:bodyPr wrap="square" rtlCol="0">
            <a:spAutoFit/>
          </a:bodyPr>
          <a:lstStyle/>
          <a:p>
            <a:pPr algn="ctr"/>
            <a:r>
              <a:rPr lang="en-US" b="1" dirty="0"/>
              <a:t>Process Scorecards</a:t>
            </a:r>
          </a:p>
        </p:txBody>
      </p:sp>
      <p:sp>
        <p:nvSpPr>
          <p:cNvPr id="25" name="TextBox 24">
            <a:extLst>
              <a:ext uri="{FF2B5EF4-FFF2-40B4-BE49-F238E27FC236}">
                <a16:creationId xmlns:a16="http://schemas.microsoft.com/office/drawing/2014/main" id="{5BA92C3A-9687-C50F-72DC-B2A93EC0ACB5}"/>
              </a:ext>
            </a:extLst>
          </p:cNvPr>
          <p:cNvSpPr txBox="1"/>
          <p:nvPr/>
        </p:nvSpPr>
        <p:spPr>
          <a:xfrm>
            <a:off x="1817780" y="6070324"/>
            <a:ext cx="2106386" cy="369332"/>
          </a:xfrm>
          <a:prstGeom prst="rect">
            <a:avLst/>
          </a:prstGeom>
          <a:noFill/>
          <a:ln w="50800">
            <a:solidFill>
              <a:srgbClr val="00B050"/>
            </a:solidFill>
          </a:ln>
        </p:spPr>
        <p:txBody>
          <a:bodyPr wrap="square" rtlCol="0">
            <a:spAutoFit/>
          </a:bodyPr>
          <a:lstStyle/>
          <a:p>
            <a:pPr algn="ctr"/>
            <a:r>
              <a:rPr lang="en-US" b="1" dirty="0"/>
              <a:t>Actor Reputation ?</a:t>
            </a:r>
          </a:p>
        </p:txBody>
      </p:sp>
      <p:sp>
        <p:nvSpPr>
          <p:cNvPr id="26" name="Right Arrow 25">
            <a:extLst>
              <a:ext uri="{FF2B5EF4-FFF2-40B4-BE49-F238E27FC236}">
                <a16:creationId xmlns:a16="http://schemas.microsoft.com/office/drawing/2014/main" id="{4CA72B93-2C4B-764C-908E-B3F5E20D3D6C}"/>
              </a:ext>
            </a:extLst>
          </p:cNvPr>
          <p:cNvSpPr/>
          <p:nvPr/>
        </p:nvSpPr>
        <p:spPr>
          <a:xfrm rot="16200000">
            <a:off x="979341" y="4215828"/>
            <a:ext cx="3372811" cy="87850"/>
          </a:xfrm>
          <a:prstGeom prst="rightArrow">
            <a:avLst/>
          </a:prstGeom>
          <a:solidFill>
            <a:srgbClr val="00B050"/>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1ABD495-2909-478B-3FE7-37454F0C3087}"/>
              </a:ext>
            </a:extLst>
          </p:cNvPr>
          <p:cNvSpPr txBox="1"/>
          <p:nvPr/>
        </p:nvSpPr>
        <p:spPr>
          <a:xfrm>
            <a:off x="2231363" y="1857491"/>
            <a:ext cx="324128" cy="369332"/>
          </a:xfrm>
          <a:prstGeom prst="rect">
            <a:avLst/>
          </a:prstGeom>
          <a:noFill/>
        </p:spPr>
        <p:txBody>
          <a:bodyPr wrap="none" rtlCol="0">
            <a:spAutoFit/>
          </a:bodyPr>
          <a:lstStyle/>
          <a:p>
            <a:r>
              <a:rPr lang="en-US" b="1" dirty="0"/>
              <a:t>A</a:t>
            </a:r>
          </a:p>
        </p:txBody>
      </p:sp>
      <p:sp>
        <p:nvSpPr>
          <p:cNvPr id="5" name="TextBox 4">
            <a:extLst>
              <a:ext uri="{FF2B5EF4-FFF2-40B4-BE49-F238E27FC236}">
                <a16:creationId xmlns:a16="http://schemas.microsoft.com/office/drawing/2014/main" id="{F8639643-04E8-896A-D858-FCC510ADE957}"/>
              </a:ext>
            </a:extLst>
          </p:cNvPr>
          <p:cNvSpPr txBox="1"/>
          <p:nvPr/>
        </p:nvSpPr>
        <p:spPr>
          <a:xfrm>
            <a:off x="3277060" y="1872699"/>
            <a:ext cx="324128" cy="369332"/>
          </a:xfrm>
          <a:prstGeom prst="rect">
            <a:avLst/>
          </a:prstGeom>
          <a:noFill/>
        </p:spPr>
        <p:txBody>
          <a:bodyPr wrap="none" rtlCol="0">
            <a:spAutoFit/>
          </a:bodyPr>
          <a:lstStyle/>
          <a:p>
            <a:r>
              <a:rPr lang="en-US" b="1" dirty="0"/>
              <a:t>B</a:t>
            </a:r>
          </a:p>
        </p:txBody>
      </p:sp>
      <p:sp>
        <p:nvSpPr>
          <p:cNvPr id="23" name="Right Arrow 22">
            <a:extLst>
              <a:ext uri="{FF2B5EF4-FFF2-40B4-BE49-F238E27FC236}">
                <a16:creationId xmlns:a16="http://schemas.microsoft.com/office/drawing/2014/main" id="{3448322B-087B-E202-1D83-4DB0DBFB8CF0}"/>
              </a:ext>
            </a:extLst>
          </p:cNvPr>
          <p:cNvSpPr/>
          <p:nvPr/>
        </p:nvSpPr>
        <p:spPr>
          <a:xfrm rot="16200000">
            <a:off x="1975768" y="4210530"/>
            <a:ext cx="3372811" cy="87850"/>
          </a:xfrm>
          <a:prstGeom prst="rightArrow">
            <a:avLst/>
          </a:prstGeom>
          <a:solidFill>
            <a:srgbClr val="00B050"/>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4" name="Right Arrow 23">
            <a:extLst>
              <a:ext uri="{FF2B5EF4-FFF2-40B4-BE49-F238E27FC236}">
                <a16:creationId xmlns:a16="http://schemas.microsoft.com/office/drawing/2014/main" id="{25BA4CE2-C522-B253-3790-ADD60E603D67}"/>
              </a:ext>
            </a:extLst>
          </p:cNvPr>
          <p:cNvSpPr/>
          <p:nvPr/>
        </p:nvSpPr>
        <p:spPr>
          <a:xfrm rot="16200000">
            <a:off x="1773951" y="5470825"/>
            <a:ext cx="981684" cy="87852"/>
          </a:xfrm>
          <a:prstGeom prst="rightArrow">
            <a:avLst/>
          </a:prstGeom>
          <a:solidFill>
            <a:srgbClr val="00B050"/>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7" name="Right Arrow 26">
            <a:extLst>
              <a:ext uri="{FF2B5EF4-FFF2-40B4-BE49-F238E27FC236}">
                <a16:creationId xmlns:a16="http://schemas.microsoft.com/office/drawing/2014/main" id="{74C116E3-791A-85EA-87DF-D6747C3FB221}"/>
              </a:ext>
            </a:extLst>
          </p:cNvPr>
          <p:cNvSpPr/>
          <p:nvPr/>
        </p:nvSpPr>
        <p:spPr>
          <a:xfrm rot="16200000">
            <a:off x="2959513" y="5483183"/>
            <a:ext cx="981684" cy="87852"/>
          </a:xfrm>
          <a:prstGeom prst="rightArrow">
            <a:avLst/>
          </a:prstGeom>
          <a:solidFill>
            <a:srgbClr val="00B050"/>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05178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149946-218C-D9B3-8C99-9A41CE8CC02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FA45F2C-81C0-A68D-2222-B01FCB9FF5B2}"/>
              </a:ext>
            </a:extLst>
          </p:cNvPr>
          <p:cNvSpPr>
            <a:spLocks noGrp="1"/>
          </p:cNvSpPr>
          <p:nvPr>
            <p:ph type="title"/>
          </p:nvPr>
        </p:nvSpPr>
        <p:spPr>
          <a:xfrm>
            <a:off x="0" y="127958"/>
            <a:ext cx="8828035" cy="638175"/>
          </a:xfrm>
        </p:spPr>
        <p:txBody>
          <a:bodyPr>
            <a:noAutofit/>
          </a:bodyPr>
          <a:lstStyle/>
          <a:p>
            <a:r>
              <a:rPr lang="en-US" sz="2800" b="1" dirty="0">
                <a:latin typeface="+mj-lt"/>
              </a:rPr>
              <a:t>Why Artifacts-Based Techniques Aren't Enough: </a:t>
            </a:r>
            <a:r>
              <a:rPr lang="en-US" sz="2800" b="1" i="1" dirty="0">
                <a:latin typeface="+mj-lt"/>
              </a:rPr>
              <a:t>Real Stories</a:t>
            </a:r>
          </a:p>
        </p:txBody>
      </p:sp>
      <p:sp>
        <p:nvSpPr>
          <p:cNvPr id="4" name="Slide Number Placeholder 3">
            <a:extLst>
              <a:ext uri="{FF2B5EF4-FFF2-40B4-BE49-F238E27FC236}">
                <a16:creationId xmlns:a16="http://schemas.microsoft.com/office/drawing/2014/main" id="{7E2EEEBC-F31A-8684-A022-678B64529E63}"/>
              </a:ext>
            </a:extLst>
          </p:cNvPr>
          <p:cNvSpPr>
            <a:spLocks noGrp="1"/>
          </p:cNvSpPr>
          <p:nvPr>
            <p:ph type="sldNum" sz="quarter" idx="12"/>
          </p:nvPr>
        </p:nvSpPr>
        <p:spPr/>
        <p:txBody>
          <a:bodyPr/>
          <a:lstStyle/>
          <a:p>
            <a:fld id="{8A7A6979-0714-4377-B894-6BE4C2D6E202}" type="slidenum">
              <a:rPr lang="en-US" smtClean="0"/>
              <a:pPr/>
              <a:t>4</a:t>
            </a:fld>
            <a:endParaRPr lang="en-US" dirty="0"/>
          </a:p>
        </p:txBody>
      </p:sp>
      <p:sp>
        <p:nvSpPr>
          <p:cNvPr id="7" name="Rectangle 6">
            <a:extLst>
              <a:ext uri="{FF2B5EF4-FFF2-40B4-BE49-F238E27FC236}">
                <a16:creationId xmlns:a16="http://schemas.microsoft.com/office/drawing/2014/main" id="{A7F617B7-91F1-9A28-BB5C-E5F6D49CA009}"/>
              </a:ext>
            </a:extLst>
          </p:cNvPr>
          <p:cNvSpPr/>
          <p:nvPr/>
        </p:nvSpPr>
        <p:spPr>
          <a:xfrm>
            <a:off x="4572000" y="1382124"/>
            <a:ext cx="47916" cy="5075382"/>
          </a:xfrm>
          <a:prstGeom prst="rect">
            <a:avLst/>
          </a:prstGeom>
          <a:solidFill>
            <a:schemeClr val="tx1"/>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BAFD5AB-CA89-5EF0-A72F-C9377E93A666}"/>
              </a:ext>
            </a:extLst>
          </p:cNvPr>
          <p:cNvSpPr txBox="1"/>
          <p:nvPr/>
        </p:nvSpPr>
        <p:spPr>
          <a:xfrm>
            <a:off x="914398" y="855507"/>
            <a:ext cx="3381830" cy="430887"/>
          </a:xfrm>
          <a:prstGeom prst="rect">
            <a:avLst/>
          </a:prstGeom>
          <a:noFill/>
        </p:spPr>
        <p:txBody>
          <a:bodyPr wrap="square" rtlCol="0">
            <a:spAutoFit/>
          </a:bodyPr>
          <a:lstStyle/>
          <a:p>
            <a:r>
              <a:rPr lang="en-US" sz="2200" b="1" dirty="0">
                <a:solidFill>
                  <a:schemeClr val="bg1"/>
                </a:solidFill>
              </a:rPr>
              <a:t>Case Study 1: XZ Utils</a:t>
            </a:r>
          </a:p>
        </p:txBody>
      </p:sp>
      <p:sp>
        <p:nvSpPr>
          <p:cNvPr id="9" name="TextBox 8">
            <a:extLst>
              <a:ext uri="{FF2B5EF4-FFF2-40B4-BE49-F238E27FC236}">
                <a16:creationId xmlns:a16="http://schemas.microsoft.com/office/drawing/2014/main" id="{61280551-5CA8-CAA4-5AE7-644C67B4F8CD}"/>
              </a:ext>
            </a:extLst>
          </p:cNvPr>
          <p:cNvSpPr txBox="1"/>
          <p:nvPr/>
        </p:nvSpPr>
        <p:spPr>
          <a:xfrm>
            <a:off x="4847774" y="871451"/>
            <a:ext cx="4208119" cy="430887"/>
          </a:xfrm>
          <a:prstGeom prst="rect">
            <a:avLst/>
          </a:prstGeom>
          <a:noFill/>
        </p:spPr>
        <p:txBody>
          <a:bodyPr wrap="square" rtlCol="0">
            <a:spAutoFit/>
          </a:bodyPr>
          <a:lstStyle/>
          <a:p>
            <a:r>
              <a:rPr lang="en-US" sz="2200" b="1" dirty="0">
                <a:solidFill>
                  <a:schemeClr val="bg1"/>
                </a:solidFill>
              </a:rPr>
              <a:t>Case Study 2: </a:t>
            </a:r>
            <a:r>
              <a:rPr lang="en-US" sz="2200" b="1" dirty="0" err="1">
                <a:solidFill>
                  <a:schemeClr val="bg1"/>
                </a:solidFill>
              </a:rPr>
              <a:t>Openclaw</a:t>
            </a:r>
            <a:r>
              <a:rPr lang="en-US" sz="2200" b="1" dirty="0">
                <a:solidFill>
                  <a:schemeClr val="bg1"/>
                </a:solidFill>
              </a:rPr>
              <a:t> </a:t>
            </a:r>
            <a:r>
              <a:rPr lang="en-US" sz="2200" b="1" dirty="0" err="1">
                <a:solidFill>
                  <a:schemeClr val="bg1"/>
                </a:solidFill>
              </a:rPr>
              <a:t>Shamblog</a:t>
            </a:r>
            <a:endParaRPr lang="en-US" sz="2200" b="1" dirty="0">
              <a:solidFill>
                <a:schemeClr val="bg1"/>
              </a:solidFill>
            </a:endParaRPr>
          </a:p>
        </p:txBody>
      </p:sp>
      <p:pic>
        <p:nvPicPr>
          <p:cNvPr id="10" name="Picture 9">
            <a:extLst>
              <a:ext uri="{FF2B5EF4-FFF2-40B4-BE49-F238E27FC236}">
                <a16:creationId xmlns:a16="http://schemas.microsoft.com/office/drawing/2014/main" id="{F3ECEE00-66B5-F980-546E-5EFA7029AA59}"/>
              </a:ext>
            </a:extLst>
          </p:cNvPr>
          <p:cNvPicPr>
            <a:picLocks noChangeAspect="1"/>
          </p:cNvPicPr>
          <p:nvPr/>
        </p:nvPicPr>
        <p:blipFill>
          <a:blip r:embed="rId3"/>
          <a:stretch>
            <a:fillRect/>
          </a:stretch>
        </p:blipFill>
        <p:spPr>
          <a:xfrm>
            <a:off x="137558" y="1668597"/>
            <a:ext cx="461665" cy="461665"/>
          </a:xfrm>
          <a:prstGeom prst="rect">
            <a:avLst/>
          </a:prstGeom>
        </p:spPr>
      </p:pic>
      <p:cxnSp>
        <p:nvCxnSpPr>
          <p:cNvPr id="12" name="Straight Connector 11">
            <a:extLst>
              <a:ext uri="{FF2B5EF4-FFF2-40B4-BE49-F238E27FC236}">
                <a16:creationId xmlns:a16="http://schemas.microsoft.com/office/drawing/2014/main" id="{8764D9B9-F209-07F1-C127-6696C3838DDA}"/>
              </a:ext>
            </a:extLst>
          </p:cNvPr>
          <p:cNvCxnSpPr>
            <a:cxnSpLocks/>
          </p:cNvCxnSpPr>
          <p:nvPr/>
        </p:nvCxnSpPr>
        <p:spPr>
          <a:xfrm>
            <a:off x="957243" y="1987025"/>
            <a:ext cx="3431883" cy="0"/>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2BCCA14-5FA2-637C-4702-3EABA5EA0AAF}"/>
              </a:ext>
            </a:extLst>
          </p:cNvPr>
          <p:cNvCxnSpPr>
            <a:cxnSpLocks/>
          </p:cNvCxnSpPr>
          <p:nvPr/>
        </p:nvCxnSpPr>
        <p:spPr>
          <a:xfrm flipV="1">
            <a:off x="830056" y="1382124"/>
            <a:ext cx="0" cy="748138"/>
          </a:xfrm>
          <a:prstGeom prst="line">
            <a:avLst/>
          </a:prstGeom>
          <a:ln w="85725">
            <a:solidFill>
              <a:srgbClr val="0070C0"/>
            </a:solidFill>
            <a:prstDash val="solid"/>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ED39208C-D76D-7D19-3BCB-75A511BDDF43}"/>
              </a:ext>
            </a:extLst>
          </p:cNvPr>
          <p:cNvPicPr>
            <a:picLocks noChangeAspect="1"/>
          </p:cNvPicPr>
          <p:nvPr/>
        </p:nvPicPr>
        <p:blipFill>
          <a:blip r:embed="rId3"/>
          <a:stretch>
            <a:fillRect/>
          </a:stretch>
        </p:blipFill>
        <p:spPr>
          <a:xfrm>
            <a:off x="162449" y="3104580"/>
            <a:ext cx="461665" cy="461665"/>
          </a:xfrm>
          <a:prstGeom prst="rect">
            <a:avLst/>
          </a:prstGeom>
        </p:spPr>
      </p:pic>
      <p:cxnSp>
        <p:nvCxnSpPr>
          <p:cNvPr id="19" name="Straight Connector 18">
            <a:extLst>
              <a:ext uri="{FF2B5EF4-FFF2-40B4-BE49-F238E27FC236}">
                <a16:creationId xmlns:a16="http://schemas.microsoft.com/office/drawing/2014/main" id="{7AE06521-2FEA-6F31-F4CB-AFC565DB1069}"/>
              </a:ext>
            </a:extLst>
          </p:cNvPr>
          <p:cNvCxnSpPr>
            <a:cxnSpLocks/>
          </p:cNvCxnSpPr>
          <p:nvPr/>
        </p:nvCxnSpPr>
        <p:spPr>
          <a:xfrm flipV="1">
            <a:off x="3082827" y="3423008"/>
            <a:ext cx="1331190" cy="507"/>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66100E0F-1687-5950-3BE0-EFD426366345}"/>
              </a:ext>
            </a:extLst>
          </p:cNvPr>
          <p:cNvPicPr>
            <a:picLocks noChangeAspect="1"/>
          </p:cNvPicPr>
          <p:nvPr/>
        </p:nvPicPr>
        <p:blipFill>
          <a:blip r:embed="rId4"/>
          <a:stretch>
            <a:fillRect/>
          </a:stretch>
        </p:blipFill>
        <p:spPr>
          <a:xfrm flipH="1">
            <a:off x="1041213" y="2738038"/>
            <a:ext cx="461665" cy="618068"/>
          </a:xfrm>
          <a:prstGeom prst="rect">
            <a:avLst/>
          </a:prstGeom>
        </p:spPr>
      </p:pic>
      <p:pic>
        <p:nvPicPr>
          <p:cNvPr id="22" name="Picture 21">
            <a:extLst>
              <a:ext uri="{FF2B5EF4-FFF2-40B4-BE49-F238E27FC236}">
                <a16:creationId xmlns:a16="http://schemas.microsoft.com/office/drawing/2014/main" id="{2B3EED5D-ED37-6CCD-CA8A-EAAD42287361}"/>
              </a:ext>
            </a:extLst>
          </p:cNvPr>
          <p:cNvPicPr>
            <a:picLocks noChangeAspect="1"/>
          </p:cNvPicPr>
          <p:nvPr/>
        </p:nvPicPr>
        <p:blipFill>
          <a:blip r:embed="rId4"/>
          <a:stretch>
            <a:fillRect/>
          </a:stretch>
        </p:blipFill>
        <p:spPr>
          <a:xfrm flipH="1">
            <a:off x="2575773" y="2755343"/>
            <a:ext cx="461665" cy="618068"/>
          </a:xfrm>
          <a:prstGeom prst="rect">
            <a:avLst/>
          </a:prstGeom>
        </p:spPr>
      </p:pic>
      <p:pic>
        <p:nvPicPr>
          <p:cNvPr id="23" name="Picture 22">
            <a:extLst>
              <a:ext uri="{FF2B5EF4-FFF2-40B4-BE49-F238E27FC236}">
                <a16:creationId xmlns:a16="http://schemas.microsoft.com/office/drawing/2014/main" id="{4CEA4057-6D1D-2018-BAA2-D017D721F652}"/>
              </a:ext>
            </a:extLst>
          </p:cNvPr>
          <p:cNvPicPr>
            <a:picLocks noChangeAspect="1"/>
          </p:cNvPicPr>
          <p:nvPr/>
        </p:nvPicPr>
        <p:blipFill>
          <a:blip r:embed="rId5"/>
          <a:stretch>
            <a:fillRect/>
          </a:stretch>
        </p:blipFill>
        <p:spPr>
          <a:xfrm>
            <a:off x="1041213" y="3467521"/>
            <a:ext cx="376977" cy="376977"/>
          </a:xfrm>
          <a:prstGeom prst="rect">
            <a:avLst/>
          </a:prstGeom>
        </p:spPr>
      </p:pic>
      <p:pic>
        <p:nvPicPr>
          <p:cNvPr id="24" name="Picture 23">
            <a:extLst>
              <a:ext uri="{FF2B5EF4-FFF2-40B4-BE49-F238E27FC236}">
                <a16:creationId xmlns:a16="http://schemas.microsoft.com/office/drawing/2014/main" id="{F8EF4131-9846-152B-792C-F3E837AA6536}"/>
              </a:ext>
            </a:extLst>
          </p:cNvPr>
          <p:cNvPicPr>
            <a:picLocks noChangeAspect="1"/>
          </p:cNvPicPr>
          <p:nvPr/>
        </p:nvPicPr>
        <p:blipFill>
          <a:blip r:embed="rId5"/>
          <a:stretch>
            <a:fillRect/>
          </a:stretch>
        </p:blipFill>
        <p:spPr>
          <a:xfrm>
            <a:off x="2605313" y="3480779"/>
            <a:ext cx="373713" cy="373713"/>
          </a:xfrm>
          <a:prstGeom prst="rect">
            <a:avLst/>
          </a:prstGeom>
        </p:spPr>
      </p:pic>
      <p:sp>
        <p:nvSpPr>
          <p:cNvPr id="25" name="TextBox 24">
            <a:extLst>
              <a:ext uri="{FF2B5EF4-FFF2-40B4-BE49-F238E27FC236}">
                <a16:creationId xmlns:a16="http://schemas.microsoft.com/office/drawing/2014/main" id="{B4B1BF92-B6A0-5C32-4FBA-3D5EDEBD0F1B}"/>
              </a:ext>
            </a:extLst>
          </p:cNvPr>
          <p:cNvSpPr txBox="1"/>
          <p:nvPr/>
        </p:nvSpPr>
        <p:spPr>
          <a:xfrm>
            <a:off x="529267" y="2176370"/>
            <a:ext cx="2920351" cy="338554"/>
          </a:xfrm>
          <a:prstGeom prst="rect">
            <a:avLst/>
          </a:prstGeom>
          <a:noFill/>
        </p:spPr>
        <p:txBody>
          <a:bodyPr wrap="none" rtlCol="0">
            <a:spAutoFit/>
          </a:bodyPr>
          <a:lstStyle/>
          <a:p>
            <a:r>
              <a:rPr lang="en-US" sz="1600" b="1" dirty="0">
                <a:solidFill>
                  <a:schemeClr val="accent1">
                    <a:lumMod val="75000"/>
                  </a:schemeClr>
                </a:solidFill>
              </a:rPr>
              <a:t>Unknown Actor Joins Ecosystem</a:t>
            </a:r>
          </a:p>
        </p:txBody>
      </p:sp>
      <p:sp>
        <p:nvSpPr>
          <p:cNvPr id="26" name="TextBox 25">
            <a:extLst>
              <a:ext uri="{FF2B5EF4-FFF2-40B4-BE49-F238E27FC236}">
                <a16:creationId xmlns:a16="http://schemas.microsoft.com/office/drawing/2014/main" id="{90152F33-9961-D8AB-AFCC-C8A6E85DFEF5}"/>
              </a:ext>
            </a:extLst>
          </p:cNvPr>
          <p:cNvSpPr txBox="1"/>
          <p:nvPr/>
        </p:nvSpPr>
        <p:spPr>
          <a:xfrm>
            <a:off x="81049" y="3814384"/>
            <a:ext cx="4683835" cy="584775"/>
          </a:xfrm>
          <a:prstGeom prst="rect">
            <a:avLst/>
          </a:prstGeom>
          <a:noFill/>
        </p:spPr>
        <p:txBody>
          <a:bodyPr wrap="square" rtlCol="0">
            <a:spAutoFit/>
          </a:bodyPr>
          <a:lstStyle/>
          <a:p>
            <a:r>
              <a:rPr lang="en-US" sz="1600" b="1" dirty="0">
                <a:solidFill>
                  <a:schemeClr val="accent1">
                    <a:lumMod val="75000"/>
                  </a:schemeClr>
                </a:solidFill>
              </a:rPr>
              <a:t>Unknown Actor Makes Small, Secure Contributions, Builds Trust</a:t>
            </a:r>
          </a:p>
        </p:txBody>
      </p:sp>
      <p:cxnSp>
        <p:nvCxnSpPr>
          <p:cNvPr id="28" name="Straight Connector 27">
            <a:extLst>
              <a:ext uri="{FF2B5EF4-FFF2-40B4-BE49-F238E27FC236}">
                <a16:creationId xmlns:a16="http://schemas.microsoft.com/office/drawing/2014/main" id="{F13C272C-FC49-2920-13D9-B0A4895764AE}"/>
              </a:ext>
            </a:extLst>
          </p:cNvPr>
          <p:cNvCxnSpPr>
            <a:cxnSpLocks/>
          </p:cNvCxnSpPr>
          <p:nvPr/>
        </p:nvCxnSpPr>
        <p:spPr>
          <a:xfrm>
            <a:off x="3268133" y="5506461"/>
            <a:ext cx="1145884" cy="0"/>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89C35F14-E287-5B45-C149-AD7993B162C9}"/>
              </a:ext>
            </a:extLst>
          </p:cNvPr>
          <p:cNvPicPr>
            <a:picLocks noChangeAspect="1"/>
          </p:cNvPicPr>
          <p:nvPr/>
        </p:nvPicPr>
        <p:blipFill>
          <a:blip r:embed="rId4"/>
          <a:stretch>
            <a:fillRect/>
          </a:stretch>
        </p:blipFill>
        <p:spPr>
          <a:xfrm flipH="1">
            <a:off x="1041213" y="4821491"/>
            <a:ext cx="461665" cy="618068"/>
          </a:xfrm>
          <a:prstGeom prst="rect">
            <a:avLst/>
          </a:prstGeom>
        </p:spPr>
      </p:pic>
      <p:pic>
        <p:nvPicPr>
          <p:cNvPr id="30" name="Picture 29">
            <a:extLst>
              <a:ext uri="{FF2B5EF4-FFF2-40B4-BE49-F238E27FC236}">
                <a16:creationId xmlns:a16="http://schemas.microsoft.com/office/drawing/2014/main" id="{6CE443A8-98AB-AC94-8583-A2A6F4E137C6}"/>
              </a:ext>
            </a:extLst>
          </p:cNvPr>
          <p:cNvPicPr>
            <a:picLocks noChangeAspect="1"/>
          </p:cNvPicPr>
          <p:nvPr/>
        </p:nvPicPr>
        <p:blipFill>
          <a:blip r:embed="rId4"/>
          <a:stretch>
            <a:fillRect/>
          </a:stretch>
        </p:blipFill>
        <p:spPr>
          <a:xfrm flipH="1">
            <a:off x="2575773" y="4838796"/>
            <a:ext cx="461665" cy="618068"/>
          </a:xfrm>
          <a:prstGeom prst="rect">
            <a:avLst/>
          </a:prstGeom>
        </p:spPr>
      </p:pic>
      <p:sp>
        <p:nvSpPr>
          <p:cNvPr id="33" name="TextBox 32">
            <a:extLst>
              <a:ext uri="{FF2B5EF4-FFF2-40B4-BE49-F238E27FC236}">
                <a16:creationId xmlns:a16="http://schemas.microsoft.com/office/drawing/2014/main" id="{2A44FA9C-B058-72B2-6503-1A9FC045CA06}"/>
              </a:ext>
            </a:extLst>
          </p:cNvPr>
          <p:cNvSpPr txBox="1"/>
          <p:nvPr/>
        </p:nvSpPr>
        <p:spPr>
          <a:xfrm>
            <a:off x="137558" y="6165118"/>
            <a:ext cx="4683835" cy="584775"/>
          </a:xfrm>
          <a:prstGeom prst="rect">
            <a:avLst/>
          </a:prstGeom>
          <a:noFill/>
        </p:spPr>
        <p:txBody>
          <a:bodyPr wrap="square" rtlCol="0">
            <a:spAutoFit/>
          </a:bodyPr>
          <a:lstStyle/>
          <a:p>
            <a:r>
              <a:rPr lang="en-US" sz="1600" b="1" dirty="0">
                <a:solidFill>
                  <a:schemeClr val="accent1">
                    <a:lumMod val="75000"/>
                  </a:schemeClr>
                </a:solidFill>
              </a:rPr>
              <a:t>Unknown Actor Becomes Maintainer and  Inputs malicious Zero-Day Vulnerability</a:t>
            </a:r>
          </a:p>
        </p:txBody>
      </p:sp>
      <p:pic>
        <p:nvPicPr>
          <p:cNvPr id="34" name="Picture 33">
            <a:extLst>
              <a:ext uri="{FF2B5EF4-FFF2-40B4-BE49-F238E27FC236}">
                <a16:creationId xmlns:a16="http://schemas.microsoft.com/office/drawing/2014/main" id="{0A4AA3B7-D8E3-7ACE-6398-BAF44ED22799}"/>
              </a:ext>
            </a:extLst>
          </p:cNvPr>
          <p:cNvPicPr>
            <a:picLocks noChangeAspect="1"/>
          </p:cNvPicPr>
          <p:nvPr/>
        </p:nvPicPr>
        <p:blipFill>
          <a:blip r:embed="rId6"/>
          <a:stretch>
            <a:fillRect/>
          </a:stretch>
        </p:blipFill>
        <p:spPr>
          <a:xfrm>
            <a:off x="-18892" y="4838796"/>
            <a:ext cx="1058535" cy="1058535"/>
          </a:xfrm>
          <a:prstGeom prst="rect">
            <a:avLst/>
          </a:prstGeom>
        </p:spPr>
      </p:pic>
      <p:sp>
        <p:nvSpPr>
          <p:cNvPr id="35" name="TextBox 34">
            <a:extLst>
              <a:ext uri="{FF2B5EF4-FFF2-40B4-BE49-F238E27FC236}">
                <a16:creationId xmlns:a16="http://schemas.microsoft.com/office/drawing/2014/main" id="{FE50C132-B70B-832E-FB01-E4C37B662703}"/>
              </a:ext>
            </a:extLst>
          </p:cNvPr>
          <p:cNvSpPr txBox="1"/>
          <p:nvPr/>
        </p:nvSpPr>
        <p:spPr>
          <a:xfrm>
            <a:off x="34229" y="1186323"/>
            <a:ext cx="370614" cy="461665"/>
          </a:xfrm>
          <a:prstGeom prst="rect">
            <a:avLst/>
          </a:prstGeom>
          <a:noFill/>
        </p:spPr>
        <p:txBody>
          <a:bodyPr wrap="none" rtlCol="0">
            <a:spAutoFit/>
          </a:bodyPr>
          <a:lstStyle/>
          <a:p>
            <a:r>
              <a:rPr lang="en-US" sz="2400" b="1" dirty="0"/>
              <a:t>A</a:t>
            </a:r>
          </a:p>
        </p:txBody>
      </p:sp>
      <p:sp>
        <p:nvSpPr>
          <p:cNvPr id="36" name="TextBox 35">
            <a:extLst>
              <a:ext uri="{FF2B5EF4-FFF2-40B4-BE49-F238E27FC236}">
                <a16:creationId xmlns:a16="http://schemas.microsoft.com/office/drawing/2014/main" id="{039EA6A0-7662-8AB8-C71A-614C2CD6E49F}"/>
              </a:ext>
            </a:extLst>
          </p:cNvPr>
          <p:cNvSpPr txBox="1"/>
          <p:nvPr/>
        </p:nvSpPr>
        <p:spPr>
          <a:xfrm>
            <a:off x="16289" y="2519659"/>
            <a:ext cx="357790" cy="461665"/>
          </a:xfrm>
          <a:prstGeom prst="rect">
            <a:avLst/>
          </a:prstGeom>
          <a:noFill/>
        </p:spPr>
        <p:txBody>
          <a:bodyPr wrap="none" rtlCol="0">
            <a:spAutoFit/>
          </a:bodyPr>
          <a:lstStyle/>
          <a:p>
            <a:r>
              <a:rPr lang="en-US" sz="2400" b="1" dirty="0"/>
              <a:t>B</a:t>
            </a:r>
          </a:p>
        </p:txBody>
      </p:sp>
      <p:sp>
        <p:nvSpPr>
          <p:cNvPr id="38" name="TextBox 37">
            <a:extLst>
              <a:ext uri="{FF2B5EF4-FFF2-40B4-BE49-F238E27FC236}">
                <a16:creationId xmlns:a16="http://schemas.microsoft.com/office/drawing/2014/main" id="{D29B86FA-D062-F22B-514D-7E0BD2370AEF}"/>
              </a:ext>
            </a:extLst>
          </p:cNvPr>
          <p:cNvSpPr txBox="1"/>
          <p:nvPr/>
        </p:nvSpPr>
        <p:spPr>
          <a:xfrm>
            <a:off x="10380" y="4515189"/>
            <a:ext cx="348172" cy="461665"/>
          </a:xfrm>
          <a:prstGeom prst="rect">
            <a:avLst/>
          </a:prstGeom>
          <a:noFill/>
        </p:spPr>
        <p:txBody>
          <a:bodyPr wrap="none" rtlCol="0">
            <a:spAutoFit/>
          </a:bodyPr>
          <a:lstStyle/>
          <a:p>
            <a:r>
              <a:rPr lang="en-US" sz="2400" b="1" dirty="0"/>
              <a:t>C</a:t>
            </a:r>
          </a:p>
        </p:txBody>
      </p:sp>
      <p:pic>
        <p:nvPicPr>
          <p:cNvPr id="39" name="Picture 38">
            <a:extLst>
              <a:ext uri="{FF2B5EF4-FFF2-40B4-BE49-F238E27FC236}">
                <a16:creationId xmlns:a16="http://schemas.microsoft.com/office/drawing/2014/main" id="{69750F5A-0A9B-DF8E-6B89-E036E15C169C}"/>
              </a:ext>
            </a:extLst>
          </p:cNvPr>
          <p:cNvPicPr>
            <a:picLocks noChangeAspect="1"/>
          </p:cNvPicPr>
          <p:nvPr/>
        </p:nvPicPr>
        <p:blipFill>
          <a:blip r:embed="rId7"/>
          <a:stretch>
            <a:fillRect/>
          </a:stretch>
        </p:blipFill>
        <p:spPr>
          <a:xfrm>
            <a:off x="1045558" y="5661662"/>
            <a:ext cx="508623" cy="508623"/>
          </a:xfrm>
          <a:prstGeom prst="rect">
            <a:avLst/>
          </a:prstGeom>
        </p:spPr>
      </p:pic>
      <p:pic>
        <p:nvPicPr>
          <p:cNvPr id="40" name="Picture 39">
            <a:extLst>
              <a:ext uri="{FF2B5EF4-FFF2-40B4-BE49-F238E27FC236}">
                <a16:creationId xmlns:a16="http://schemas.microsoft.com/office/drawing/2014/main" id="{9D8F7226-278F-8C65-9088-B28257CB0878}"/>
              </a:ext>
            </a:extLst>
          </p:cNvPr>
          <p:cNvPicPr>
            <a:picLocks noChangeAspect="1"/>
          </p:cNvPicPr>
          <p:nvPr/>
        </p:nvPicPr>
        <p:blipFill>
          <a:blip r:embed="rId7"/>
          <a:stretch>
            <a:fillRect/>
          </a:stretch>
        </p:blipFill>
        <p:spPr>
          <a:xfrm>
            <a:off x="2574204" y="5650634"/>
            <a:ext cx="508623" cy="508623"/>
          </a:xfrm>
          <a:prstGeom prst="rect">
            <a:avLst/>
          </a:prstGeom>
        </p:spPr>
      </p:pic>
      <p:cxnSp>
        <p:nvCxnSpPr>
          <p:cNvPr id="42" name="Straight Connector 41">
            <a:extLst>
              <a:ext uri="{FF2B5EF4-FFF2-40B4-BE49-F238E27FC236}">
                <a16:creationId xmlns:a16="http://schemas.microsoft.com/office/drawing/2014/main" id="{60535315-64FC-264E-87EC-5FF956BCEC61}"/>
              </a:ext>
            </a:extLst>
          </p:cNvPr>
          <p:cNvCxnSpPr>
            <a:cxnSpLocks/>
          </p:cNvCxnSpPr>
          <p:nvPr/>
        </p:nvCxnSpPr>
        <p:spPr>
          <a:xfrm>
            <a:off x="7517253" y="2486882"/>
            <a:ext cx="1393474" cy="0"/>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56CAFA89-BE9F-D32C-266C-A74A3E2A4020}"/>
              </a:ext>
            </a:extLst>
          </p:cNvPr>
          <p:cNvSpPr txBox="1"/>
          <p:nvPr/>
        </p:nvSpPr>
        <p:spPr>
          <a:xfrm>
            <a:off x="5190213" y="2672716"/>
            <a:ext cx="3793731" cy="338554"/>
          </a:xfrm>
          <a:prstGeom prst="rect">
            <a:avLst/>
          </a:prstGeom>
          <a:noFill/>
        </p:spPr>
        <p:txBody>
          <a:bodyPr wrap="none" rtlCol="0">
            <a:spAutoFit/>
          </a:bodyPr>
          <a:lstStyle/>
          <a:p>
            <a:r>
              <a:rPr lang="en-US" sz="1600" b="1" dirty="0">
                <a:solidFill>
                  <a:schemeClr val="accent1">
                    <a:lumMod val="75000"/>
                  </a:schemeClr>
                </a:solidFill>
              </a:rPr>
              <a:t>AI Agent Makes Low Quality Code Change </a:t>
            </a:r>
          </a:p>
        </p:txBody>
      </p:sp>
      <p:sp>
        <p:nvSpPr>
          <p:cNvPr id="45" name="TextBox 44">
            <a:extLst>
              <a:ext uri="{FF2B5EF4-FFF2-40B4-BE49-F238E27FC236}">
                <a16:creationId xmlns:a16="http://schemas.microsoft.com/office/drawing/2014/main" id="{D3B750D4-0658-7CCD-9723-0567D312AF0C}"/>
              </a:ext>
            </a:extLst>
          </p:cNvPr>
          <p:cNvSpPr txBox="1"/>
          <p:nvPr/>
        </p:nvSpPr>
        <p:spPr>
          <a:xfrm>
            <a:off x="4710487" y="1302338"/>
            <a:ext cx="370614" cy="461665"/>
          </a:xfrm>
          <a:prstGeom prst="rect">
            <a:avLst/>
          </a:prstGeom>
          <a:noFill/>
        </p:spPr>
        <p:txBody>
          <a:bodyPr wrap="none" rtlCol="0">
            <a:spAutoFit/>
          </a:bodyPr>
          <a:lstStyle/>
          <a:p>
            <a:r>
              <a:rPr lang="en-US" sz="2400" b="1" dirty="0"/>
              <a:t>A</a:t>
            </a:r>
          </a:p>
        </p:txBody>
      </p:sp>
      <p:pic>
        <p:nvPicPr>
          <p:cNvPr id="49" name="Picture 48" descr="A cartoon of a person wearing a headset&#10;&#10;AI-generated content may be incorrect.">
            <a:extLst>
              <a:ext uri="{FF2B5EF4-FFF2-40B4-BE49-F238E27FC236}">
                <a16:creationId xmlns:a16="http://schemas.microsoft.com/office/drawing/2014/main" id="{E21FBC4B-D5B9-5961-1E31-E91EAEAB5686}"/>
              </a:ext>
            </a:extLst>
          </p:cNvPr>
          <p:cNvPicPr>
            <a:picLocks noChangeAspect="1"/>
          </p:cNvPicPr>
          <p:nvPr/>
        </p:nvPicPr>
        <p:blipFill>
          <a:blip r:embed="rId8"/>
          <a:stretch>
            <a:fillRect/>
          </a:stretch>
        </p:blipFill>
        <p:spPr>
          <a:xfrm>
            <a:off x="4764885" y="1760578"/>
            <a:ext cx="912138" cy="912138"/>
          </a:xfrm>
          <a:prstGeom prst="rect">
            <a:avLst/>
          </a:prstGeom>
        </p:spPr>
      </p:pic>
      <p:pic>
        <p:nvPicPr>
          <p:cNvPr id="51" name="Picture 50">
            <a:extLst>
              <a:ext uri="{FF2B5EF4-FFF2-40B4-BE49-F238E27FC236}">
                <a16:creationId xmlns:a16="http://schemas.microsoft.com/office/drawing/2014/main" id="{C66BAA8A-3C5A-7200-6E97-B1EF9C70A4E0}"/>
              </a:ext>
            </a:extLst>
          </p:cNvPr>
          <p:cNvPicPr>
            <a:picLocks noChangeAspect="1"/>
          </p:cNvPicPr>
          <p:nvPr/>
        </p:nvPicPr>
        <p:blipFill>
          <a:blip r:embed="rId4"/>
          <a:stretch>
            <a:fillRect/>
          </a:stretch>
        </p:blipFill>
        <p:spPr>
          <a:xfrm flipH="1">
            <a:off x="7008958" y="1838522"/>
            <a:ext cx="461665" cy="618068"/>
          </a:xfrm>
          <a:prstGeom prst="rect">
            <a:avLst/>
          </a:prstGeom>
        </p:spPr>
      </p:pic>
      <p:cxnSp>
        <p:nvCxnSpPr>
          <p:cNvPr id="52" name="Straight Connector 51">
            <a:extLst>
              <a:ext uri="{FF2B5EF4-FFF2-40B4-BE49-F238E27FC236}">
                <a16:creationId xmlns:a16="http://schemas.microsoft.com/office/drawing/2014/main" id="{269F6F30-06AC-B07F-C3E0-9ED684EF26C9}"/>
              </a:ext>
            </a:extLst>
          </p:cNvPr>
          <p:cNvCxnSpPr>
            <a:cxnSpLocks/>
          </p:cNvCxnSpPr>
          <p:nvPr/>
        </p:nvCxnSpPr>
        <p:spPr>
          <a:xfrm>
            <a:off x="7725647" y="4147171"/>
            <a:ext cx="1217916" cy="0"/>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98C0A2C3-D078-044E-279D-EFE3D433C207}"/>
              </a:ext>
            </a:extLst>
          </p:cNvPr>
          <p:cNvSpPr txBox="1"/>
          <p:nvPr/>
        </p:nvSpPr>
        <p:spPr>
          <a:xfrm>
            <a:off x="5283274" y="4285155"/>
            <a:ext cx="3013967" cy="338554"/>
          </a:xfrm>
          <a:prstGeom prst="rect">
            <a:avLst/>
          </a:prstGeom>
          <a:noFill/>
        </p:spPr>
        <p:txBody>
          <a:bodyPr wrap="none" rtlCol="0">
            <a:spAutoFit/>
          </a:bodyPr>
          <a:lstStyle/>
          <a:p>
            <a:r>
              <a:rPr lang="en-US" sz="1600" b="1" dirty="0">
                <a:solidFill>
                  <a:schemeClr val="accent1">
                    <a:lumMod val="75000"/>
                  </a:schemeClr>
                </a:solidFill>
              </a:rPr>
              <a:t>Human Rejects Low-Quality Code</a:t>
            </a:r>
          </a:p>
        </p:txBody>
      </p:sp>
      <p:sp>
        <p:nvSpPr>
          <p:cNvPr id="54" name="TextBox 53">
            <a:extLst>
              <a:ext uri="{FF2B5EF4-FFF2-40B4-BE49-F238E27FC236}">
                <a16:creationId xmlns:a16="http://schemas.microsoft.com/office/drawing/2014/main" id="{6CD02AAC-9577-7887-B786-6E77540BC399}"/>
              </a:ext>
            </a:extLst>
          </p:cNvPr>
          <p:cNvSpPr txBox="1"/>
          <p:nvPr/>
        </p:nvSpPr>
        <p:spPr>
          <a:xfrm>
            <a:off x="4796840" y="3079474"/>
            <a:ext cx="370614" cy="461665"/>
          </a:xfrm>
          <a:prstGeom prst="rect">
            <a:avLst/>
          </a:prstGeom>
          <a:noFill/>
        </p:spPr>
        <p:txBody>
          <a:bodyPr wrap="none" rtlCol="0">
            <a:spAutoFit/>
          </a:bodyPr>
          <a:lstStyle/>
          <a:p>
            <a:r>
              <a:rPr lang="en-US" sz="2400" b="1" dirty="0"/>
              <a:t>B</a:t>
            </a:r>
          </a:p>
        </p:txBody>
      </p:sp>
      <p:pic>
        <p:nvPicPr>
          <p:cNvPr id="56" name="Picture 55">
            <a:extLst>
              <a:ext uri="{FF2B5EF4-FFF2-40B4-BE49-F238E27FC236}">
                <a16:creationId xmlns:a16="http://schemas.microsoft.com/office/drawing/2014/main" id="{5D196A06-CA23-5D9D-87E3-1D6CBF8937E4}"/>
              </a:ext>
            </a:extLst>
          </p:cNvPr>
          <p:cNvPicPr>
            <a:picLocks noChangeAspect="1"/>
          </p:cNvPicPr>
          <p:nvPr/>
        </p:nvPicPr>
        <p:blipFill>
          <a:blip r:embed="rId4"/>
          <a:stretch>
            <a:fillRect/>
          </a:stretch>
        </p:blipFill>
        <p:spPr>
          <a:xfrm flipH="1">
            <a:off x="6023332" y="3537726"/>
            <a:ext cx="461665" cy="618068"/>
          </a:xfrm>
          <a:prstGeom prst="rect">
            <a:avLst/>
          </a:prstGeom>
        </p:spPr>
      </p:pic>
      <p:cxnSp>
        <p:nvCxnSpPr>
          <p:cNvPr id="57" name="Straight Connector 56">
            <a:extLst>
              <a:ext uri="{FF2B5EF4-FFF2-40B4-BE49-F238E27FC236}">
                <a16:creationId xmlns:a16="http://schemas.microsoft.com/office/drawing/2014/main" id="{096136BF-2741-12E3-7549-3CB98AE12D23}"/>
              </a:ext>
            </a:extLst>
          </p:cNvPr>
          <p:cNvCxnSpPr>
            <a:cxnSpLocks/>
          </p:cNvCxnSpPr>
          <p:nvPr/>
        </p:nvCxnSpPr>
        <p:spPr>
          <a:xfrm>
            <a:off x="7689038" y="5941711"/>
            <a:ext cx="1234703" cy="0"/>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95F63720-A9C2-155F-255D-E9A1E0295993}"/>
              </a:ext>
            </a:extLst>
          </p:cNvPr>
          <p:cNvSpPr txBox="1"/>
          <p:nvPr/>
        </p:nvSpPr>
        <p:spPr>
          <a:xfrm>
            <a:off x="4690393" y="6113028"/>
            <a:ext cx="4429995" cy="338554"/>
          </a:xfrm>
          <a:prstGeom prst="rect">
            <a:avLst/>
          </a:prstGeom>
          <a:noFill/>
        </p:spPr>
        <p:txBody>
          <a:bodyPr wrap="none" rtlCol="0">
            <a:spAutoFit/>
          </a:bodyPr>
          <a:lstStyle/>
          <a:p>
            <a:r>
              <a:rPr lang="en-US" sz="1600" b="1" dirty="0">
                <a:solidFill>
                  <a:schemeClr val="accent1">
                    <a:lumMod val="75000"/>
                  </a:schemeClr>
                </a:solidFill>
              </a:rPr>
              <a:t>AI Agent Attempts to Socially Pressure Maintainer</a:t>
            </a:r>
          </a:p>
        </p:txBody>
      </p:sp>
      <p:sp>
        <p:nvSpPr>
          <p:cNvPr id="59" name="TextBox 58">
            <a:extLst>
              <a:ext uri="{FF2B5EF4-FFF2-40B4-BE49-F238E27FC236}">
                <a16:creationId xmlns:a16="http://schemas.microsoft.com/office/drawing/2014/main" id="{7E3520AA-7A89-B5B9-65B2-856B45B01C0C}"/>
              </a:ext>
            </a:extLst>
          </p:cNvPr>
          <p:cNvSpPr txBox="1"/>
          <p:nvPr/>
        </p:nvSpPr>
        <p:spPr>
          <a:xfrm>
            <a:off x="4723501" y="4757167"/>
            <a:ext cx="348172" cy="461665"/>
          </a:xfrm>
          <a:prstGeom prst="rect">
            <a:avLst/>
          </a:prstGeom>
          <a:noFill/>
        </p:spPr>
        <p:txBody>
          <a:bodyPr wrap="none" rtlCol="0">
            <a:spAutoFit/>
          </a:bodyPr>
          <a:lstStyle/>
          <a:p>
            <a:r>
              <a:rPr lang="en-US" sz="2400" b="1" dirty="0"/>
              <a:t>C</a:t>
            </a:r>
          </a:p>
        </p:txBody>
      </p:sp>
      <p:pic>
        <p:nvPicPr>
          <p:cNvPr id="60" name="Picture 59" descr="A cartoon of a person wearing a headset&#10;&#10;AI-generated content may be incorrect.">
            <a:extLst>
              <a:ext uri="{FF2B5EF4-FFF2-40B4-BE49-F238E27FC236}">
                <a16:creationId xmlns:a16="http://schemas.microsoft.com/office/drawing/2014/main" id="{6342DAF6-5634-C15E-635E-DA813CB95A0F}"/>
              </a:ext>
            </a:extLst>
          </p:cNvPr>
          <p:cNvPicPr>
            <a:picLocks noChangeAspect="1"/>
          </p:cNvPicPr>
          <p:nvPr/>
        </p:nvPicPr>
        <p:blipFill>
          <a:blip r:embed="rId8"/>
          <a:stretch>
            <a:fillRect/>
          </a:stretch>
        </p:blipFill>
        <p:spPr>
          <a:xfrm>
            <a:off x="4777899" y="5215407"/>
            <a:ext cx="897622" cy="897622"/>
          </a:xfrm>
          <a:prstGeom prst="rect">
            <a:avLst/>
          </a:prstGeom>
        </p:spPr>
      </p:pic>
      <p:pic>
        <p:nvPicPr>
          <p:cNvPr id="61" name="Picture 60">
            <a:extLst>
              <a:ext uri="{FF2B5EF4-FFF2-40B4-BE49-F238E27FC236}">
                <a16:creationId xmlns:a16="http://schemas.microsoft.com/office/drawing/2014/main" id="{358641CA-6CDE-0012-272E-C0E3CE81141E}"/>
              </a:ext>
            </a:extLst>
          </p:cNvPr>
          <p:cNvPicPr>
            <a:picLocks noChangeAspect="1"/>
          </p:cNvPicPr>
          <p:nvPr/>
        </p:nvPicPr>
        <p:blipFill>
          <a:blip r:embed="rId4"/>
          <a:stretch>
            <a:fillRect/>
          </a:stretch>
        </p:blipFill>
        <p:spPr>
          <a:xfrm flipH="1">
            <a:off x="6108130" y="5317719"/>
            <a:ext cx="461665" cy="618068"/>
          </a:xfrm>
          <a:prstGeom prst="rect">
            <a:avLst/>
          </a:prstGeom>
        </p:spPr>
      </p:pic>
      <p:pic>
        <p:nvPicPr>
          <p:cNvPr id="62" name="Picture 61">
            <a:extLst>
              <a:ext uri="{FF2B5EF4-FFF2-40B4-BE49-F238E27FC236}">
                <a16:creationId xmlns:a16="http://schemas.microsoft.com/office/drawing/2014/main" id="{36128111-0D83-092B-BD77-EA1AA7B542A1}"/>
              </a:ext>
            </a:extLst>
          </p:cNvPr>
          <p:cNvPicPr>
            <a:picLocks noChangeAspect="1"/>
          </p:cNvPicPr>
          <p:nvPr/>
        </p:nvPicPr>
        <p:blipFill>
          <a:blip r:embed="rId9"/>
          <a:stretch>
            <a:fillRect/>
          </a:stretch>
        </p:blipFill>
        <p:spPr>
          <a:xfrm>
            <a:off x="6716143" y="3419351"/>
            <a:ext cx="791089" cy="791089"/>
          </a:xfrm>
          <a:prstGeom prst="rect">
            <a:avLst/>
          </a:prstGeom>
        </p:spPr>
      </p:pic>
      <p:pic>
        <p:nvPicPr>
          <p:cNvPr id="63" name="Picture 62">
            <a:extLst>
              <a:ext uri="{FF2B5EF4-FFF2-40B4-BE49-F238E27FC236}">
                <a16:creationId xmlns:a16="http://schemas.microsoft.com/office/drawing/2014/main" id="{E9F10AB2-EDF2-CB43-94B9-0A28C814EBA8}"/>
              </a:ext>
            </a:extLst>
          </p:cNvPr>
          <p:cNvPicPr>
            <a:picLocks noChangeAspect="1"/>
          </p:cNvPicPr>
          <p:nvPr/>
        </p:nvPicPr>
        <p:blipFill>
          <a:blip r:embed="rId10"/>
          <a:stretch>
            <a:fillRect/>
          </a:stretch>
        </p:blipFill>
        <p:spPr>
          <a:xfrm>
            <a:off x="4781400" y="3400621"/>
            <a:ext cx="943990" cy="943990"/>
          </a:xfrm>
          <a:prstGeom prst="rect">
            <a:avLst/>
          </a:prstGeom>
        </p:spPr>
      </p:pic>
      <p:pic>
        <p:nvPicPr>
          <p:cNvPr id="68" name="Picture 67">
            <a:extLst>
              <a:ext uri="{FF2B5EF4-FFF2-40B4-BE49-F238E27FC236}">
                <a16:creationId xmlns:a16="http://schemas.microsoft.com/office/drawing/2014/main" id="{06AB5B6F-B74E-91AE-2593-CB19A3AFAAA9}"/>
              </a:ext>
            </a:extLst>
          </p:cNvPr>
          <p:cNvPicPr>
            <a:picLocks noChangeAspect="1"/>
          </p:cNvPicPr>
          <p:nvPr/>
        </p:nvPicPr>
        <p:blipFill>
          <a:blip r:embed="rId11"/>
          <a:stretch>
            <a:fillRect/>
          </a:stretch>
        </p:blipFill>
        <p:spPr>
          <a:xfrm>
            <a:off x="6109089" y="1807652"/>
            <a:ext cx="635000" cy="635000"/>
          </a:xfrm>
          <a:prstGeom prst="rect">
            <a:avLst/>
          </a:prstGeom>
        </p:spPr>
      </p:pic>
      <p:pic>
        <p:nvPicPr>
          <p:cNvPr id="71" name="Picture 70">
            <a:extLst>
              <a:ext uri="{FF2B5EF4-FFF2-40B4-BE49-F238E27FC236}">
                <a16:creationId xmlns:a16="http://schemas.microsoft.com/office/drawing/2014/main" id="{3129C777-3273-9172-1E58-C824B6D85C4A}"/>
              </a:ext>
            </a:extLst>
          </p:cNvPr>
          <p:cNvPicPr>
            <a:picLocks noChangeAspect="1"/>
          </p:cNvPicPr>
          <p:nvPr/>
        </p:nvPicPr>
        <p:blipFill>
          <a:blip r:embed="rId12"/>
          <a:stretch>
            <a:fillRect/>
          </a:stretch>
        </p:blipFill>
        <p:spPr>
          <a:xfrm>
            <a:off x="6733030" y="5033067"/>
            <a:ext cx="897621" cy="897621"/>
          </a:xfrm>
          <a:prstGeom prst="rect">
            <a:avLst/>
          </a:prstGeom>
        </p:spPr>
      </p:pic>
    </p:spTree>
    <p:extLst>
      <p:ext uri="{BB962C8B-B14F-4D97-AF65-F5344CB8AC3E}">
        <p14:creationId xmlns:p14="http://schemas.microsoft.com/office/powerpoint/2010/main" val="1057647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15DEDA-DDDD-CE33-6928-02B18BC1FE9C}"/>
              </a:ext>
            </a:extLst>
          </p:cNvPr>
          <p:cNvSpPr>
            <a:spLocks noGrp="1"/>
          </p:cNvSpPr>
          <p:nvPr>
            <p:ph type="title"/>
          </p:nvPr>
        </p:nvSpPr>
        <p:spPr>
          <a:xfrm>
            <a:off x="0" y="100456"/>
            <a:ext cx="8557768" cy="638175"/>
          </a:xfrm>
        </p:spPr>
        <p:txBody>
          <a:bodyPr>
            <a:normAutofit fontScale="90000"/>
          </a:bodyPr>
          <a:lstStyle/>
          <a:p>
            <a:r>
              <a:rPr lang="en-US" sz="4000" b="1" dirty="0"/>
              <a:t>What We Propose: ARMS</a:t>
            </a:r>
          </a:p>
        </p:txBody>
      </p:sp>
      <p:sp>
        <p:nvSpPr>
          <p:cNvPr id="4" name="Slide Number Placeholder 3">
            <a:extLst>
              <a:ext uri="{FF2B5EF4-FFF2-40B4-BE49-F238E27FC236}">
                <a16:creationId xmlns:a16="http://schemas.microsoft.com/office/drawing/2014/main" id="{66649AC8-1695-91EF-C4CD-C98443DE5B2B}"/>
              </a:ext>
            </a:extLst>
          </p:cNvPr>
          <p:cNvSpPr>
            <a:spLocks noGrp="1"/>
          </p:cNvSpPr>
          <p:nvPr>
            <p:ph type="sldNum" sz="quarter" idx="12"/>
          </p:nvPr>
        </p:nvSpPr>
        <p:spPr/>
        <p:txBody>
          <a:bodyPr/>
          <a:lstStyle/>
          <a:p>
            <a:fld id="{8A7A6979-0714-4377-B894-6BE4C2D6E202}" type="slidenum">
              <a:rPr lang="en-US" smtClean="0"/>
              <a:pPr/>
              <a:t>5</a:t>
            </a:fld>
            <a:endParaRPr lang="en-US" dirty="0"/>
          </a:p>
        </p:txBody>
      </p:sp>
      <p:sp>
        <p:nvSpPr>
          <p:cNvPr id="10" name="Actor A"/>
          <p:cNvSpPr/>
          <p:nvPr/>
        </p:nvSpPr>
        <p:spPr>
          <a:xfrm>
            <a:off x="2085686" y="1164810"/>
            <a:ext cx="1720273" cy="670855"/>
          </a:xfrm>
          <a:prstGeom prst="roundRect">
            <a:avLst/>
          </a:prstGeom>
          <a:solidFill>
            <a:srgbClr val="8B1A1A"/>
          </a:solidFill>
          <a:ln>
            <a:noFill/>
          </a:ln>
        </p:spPr>
        <p:txBody>
          <a:bodyPr wrap="square" lIns="45720" tIns="36576" rIns="45720" bIns="36576" anchor="ctr"/>
          <a:lstStyle/>
          <a:p>
            <a:pPr algn="ctr"/>
            <a:r>
              <a:rPr lang="en-US" sz="1400" b="1" dirty="0">
                <a:solidFill>
                  <a:srgbClr val="FFFFFF"/>
                </a:solidFill>
              </a:rPr>
              <a:t>Actor A: Malicious</a:t>
            </a:r>
          </a:p>
          <a:p>
            <a:pPr algn="ctr"/>
            <a:r>
              <a:rPr lang="en-US" sz="1400" dirty="0">
                <a:solidFill>
                  <a:srgbClr val="FFFFFF"/>
                </a:solidFill>
              </a:rPr>
              <a:t>Reputation Spoofing</a:t>
            </a:r>
          </a:p>
        </p:txBody>
      </p:sp>
      <p:sp>
        <p:nvSpPr>
          <p:cNvPr id="11" name="Actor B"/>
          <p:cNvSpPr/>
          <p:nvPr/>
        </p:nvSpPr>
        <p:spPr>
          <a:xfrm>
            <a:off x="4181186" y="1164810"/>
            <a:ext cx="2037773" cy="670856"/>
          </a:xfrm>
          <a:prstGeom prst="roundRect">
            <a:avLst/>
          </a:prstGeom>
          <a:solidFill>
            <a:srgbClr val="8B6914"/>
          </a:solidFill>
          <a:ln>
            <a:noFill/>
          </a:ln>
        </p:spPr>
        <p:txBody>
          <a:bodyPr wrap="square" lIns="45720" tIns="36576" rIns="45720" bIns="36576" anchor="ctr"/>
          <a:lstStyle/>
          <a:p>
            <a:pPr algn="ctr"/>
            <a:r>
              <a:rPr lang="en-US" sz="1400" b="1" dirty="0">
                <a:solidFill>
                  <a:srgbClr val="FFFFFF"/>
                </a:solidFill>
              </a:rPr>
              <a:t>Actor B: Inexperienced</a:t>
            </a:r>
          </a:p>
          <a:p>
            <a:pPr algn="ctr"/>
            <a:r>
              <a:rPr lang="en-US" sz="1400" dirty="0">
                <a:solidFill>
                  <a:srgbClr val="FFFFFF"/>
                </a:solidFill>
              </a:rPr>
              <a:t>Inadvertent Vulnerability</a:t>
            </a:r>
          </a:p>
        </p:txBody>
      </p:sp>
      <p:sp>
        <p:nvSpPr>
          <p:cNvPr id="12" name="Actor C"/>
          <p:cNvSpPr/>
          <p:nvPr/>
        </p:nvSpPr>
        <p:spPr>
          <a:xfrm>
            <a:off x="6594186" y="1175068"/>
            <a:ext cx="1701800" cy="660598"/>
          </a:xfrm>
          <a:prstGeom prst="roundRect">
            <a:avLst/>
          </a:prstGeom>
          <a:solidFill>
            <a:srgbClr val="2D6A2D"/>
          </a:solidFill>
          <a:ln>
            <a:noFill/>
          </a:ln>
        </p:spPr>
        <p:txBody>
          <a:bodyPr wrap="square" lIns="45720" tIns="36576" rIns="45720" bIns="36576" anchor="ctr"/>
          <a:lstStyle/>
          <a:p>
            <a:pPr algn="ctr"/>
            <a:r>
              <a:rPr lang="en-US" sz="1400" b="1" dirty="0">
                <a:solidFill>
                  <a:srgbClr val="FFFFFF"/>
                </a:solidFill>
              </a:rPr>
              <a:t>Actor C: Genuine</a:t>
            </a:r>
          </a:p>
          <a:p>
            <a:pPr algn="ctr"/>
            <a:r>
              <a:rPr lang="en-US" sz="1400" dirty="0">
                <a:solidFill>
                  <a:srgbClr val="FFFFFF"/>
                </a:solidFill>
              </a:rPr>
              <a:t>Capable Contributor</a:t>
            </a:r>
          </a:p>
        </p:txBody>
      </p:sp>
      <p:sp>
        <p:nvSpPr>
          <p:cNvPr id="13" name="Trustees Label"/>
          <p:cNvSpPr/>
          <p:nvPr/>
        </p:nvSpPr>
        <p:spPr>
          <a:xfrm>
            <a:off x="416380" y="1944006"/>
            <a:ext cx="8727620" cy="201228"/>
          </a:xfrm>
          <a:prstGeom prst="rect">
            <a:avLst/>
          </a:prstGeom>
          <a:solidFill>
            <a:srgbClr val="F5F5F5"/>
          </a:solidFill>
          <a:ln>
            <a:noFill/>
          </a:ln>
        </p:spPr>
        <p:txBody>
          <a:bodyPr wrap="square" lIns="45720" tIns="36576" rIns="45720" bIns="36576" anchor="ctr"/>
          <a:lstStyle/>
          <a:p>
            <a:pPr algn="ctr"/>
            <a:r>
              <a:rPr lang="en-US" b="1" dirty="0">
                <a:solidFill>
                  <a:srgbClr val="555960"/>
                </a:solidFill>
              </a:rPr>
              <a:t>TRUSTEES (Human or Agent) → Submit Change Requests/To Be Added to Maintainer Team</a:t>
            </a:r>
          </a:p>
        </p:txBody>
      </p:sp>
      <p:sp>
        <p:nvSpPr>
          <p:cNvPr id="14" name="Arrow Down"/>
          <p:cNvSpPr/>
          <p:nvPr/>
        </p:nvSpPr>
        <p:spPr>
          <a:xfrm>
            <a:off x="3937000" y="2349500"/>
            <a:ext cx="1270000" cy="381000"/>
          </a:xfrm>
          <a:prstGeom prst="rect">
            <a:avLst/>
          </a:prstGeom>
          <a:solidFill>
            <a:srgbClr val="FFFFFF"/>
          </a:solidFill>
          <a:ln>
            <a:noFill/>
          </a:ln>
        </p:spPr>
        <p:txBody>
          <a:bodyPr wrap="square" lIns="45720" tIns="36576" rIns="45720" bIns="36576" anchor="ctr"/>
          <a:lstStyle/>
          <a:p>
            <a:pPr algn="ctr"/>
            <a:r>
              <a:rPr lang="en-US" sz="2400" b="1" dirty="0">
                <a:solidFill>
                  <a:srgbClr val="8E6F3E"/>
                </a:solidFill>
              </a:rPr>
              <a:t>↓</a:t>
            </a:r>
          </a:p>
        </p:txBody>
      </p:sp>
      <p:sp>
        <p:nvSpPr>
          <p:cNvPr id="16" name="Arrow Down 2"/>
          <p:cNvSpPr/>
          <p:nvPr/>
        </p:nvSpPr>
        <p:spPr>
          <a:xfrm>
            <a:off x="3937000" y="4635499"/>
            <a:ext cx="1270000" cy="551569"/>
          </a:xfrm>
          <a:prstGeom prst="rect">
            <a:avLst/>
          </a:prstGeom>
          <a:solidFill>
            <a:srgbClr val="FFFFFF"/>
          </a:solidFill>
          <a:ln>
            <a:noFill/>
          </a:ln>
        </p:spPr>
        <p:txBody>
          <a:bodyPr wrap="square" lIns="45720" tIns="36576" rIns="45720" bIns="36576" anchor="ctr"/>
          <a:lstStyle/>
          <a:p>
            <a:pPr algn="ctr"/>
            <a:r>
              <a:rPr lang="en-US" sz="2400" b="1" dirty="0">
                <a:solidFill>
                  <a:srgbClr val="8E6F3E"/>
                </a:solidFill>
              </a:rPr>
              <a:t>↓</a:t>
            </a:r>
          </a:p>
        </p:txBody>
      </p:sp>
      <p:sp>
        <p:nvSpPr>
          <p:cNvPr id="17" name="Trustor"/>
          <p:cNvSpPr/>
          <p:nvPr/>
        </p:nvSpPr>
        <p:spPr>
          <a:xfrm>
            <a:off x="1929897" y="5492901"/>
            <a:ext cx="5435404" cy="762000"/>
          </a:xfrm>
          <a:prstGeom prst="roundRect">
            <a:avLst/>
          </a:prstGeom>
          <a:solidFill>
            <a:schemeClr val="accent2">
              <a:lumMod val="20000"/>
              <a:lumOff val="80000"/>
            </a:schemeClr>
          </a:solidFill>
          <a:ln>
            <a:noFill/>
          </a:ln>
        </p:spPr>
        <p:txBody>
          <a:bodyPr wrap="square" lIns="45720" tIns="36576" rIns="45720" bIns="36576" anchor="ctr"/>
          <a:lstStyle/>
          <a:p>
            <a:pPr algn="ctr"/>
            <a:r>
              <a:rPr lang="en-US" sz="2400" b="1" dirty="0"/>
              <a:t>TRUSTOR: Maintainer Team</a:t>
            </a:r>
          </a:p>
          <a:p>
            <a:pPr algn="ctr"/>
            <a:r>
              <a:rPr lang="en-US" sz="2000" dirty="0"/>
              <a:t>Receives reputation score &amp; recommended action</a:t>
            </a:r>
          </a:p>
        </p:txBody>
      </p:sp>
      <p:sp>
        <p:nvSpPr>
          <p:cNvPr id="18" name="Note"/>
          <p:cNvSpPr/>
          <p:nvPr/>
        </p:nvSpPr>
        <p:spPr>
          <a:xfrm>
            <a:off x="528276" y="6527230"/>
            <a:ext cx="8229600" cy="317500"/>
          </a:xfrm>
          <a:prstGeom prst="rect">
            <a:avLst/>
          </a:prstGeom>
          <a:solidFill>
            <a:srgbClr val="FFFFFF"/>
          </a:solidFill>
          <a:ln>
            <a:noFill/>
          </a:ln>
        </p:spPr>
        <p:txBody>
          <a:bodyPr wrap="square" lIns="45720" tIns="36576" rIns="45720" bIns="36576" anchor="ctr"/>
          <a:lstStyle/>
          <a:p>
            <a:pPr algn="ctr"/>
            <a:r>
              <a:rPr lang="en-US" sz="1400" i="1" dirty="0">
                <a:solidFill>
                  <a:srgbClr val="555960"/>
                </a:solidFill>
              </a:rPr>
              <a:t>Based on the three-element model of Hendrikx et al.: Trustor – Trustee – Trust Engine</a:t>
            </a:r>
          </a:p>
        </p:txBody>
      </p:sp>
      <p:sp>
        <p:nvSpPr>
          <p:cNvPr id="2" name="TextBox 1">
            <a:extLst>
              <a:ext uri="{FF2B5EF4-FFF2-40B4-BE49-F238E27FC236}">
                <a16:creationId xmlns:a16="http://schemas.microsoft.com/office/drawing/2014/main" id="{48F35FC7-0FDE-55B2-2ADF-583C200A2461}"/>
              </a:ext>
            </a:extLst>
          </p:cNvPr>
          <p:cNvSpPr txBox="1"/>
          <p:nvPr/>
        </p:nvSpPr>
        <p:spPr>
          <a:xfrm>
            <a:off x="0" y="724869"/>
            <a:ext cx="2327564" cy="461665"/>
          </a:xfrm>
          <a:prstGeom prst="rect">
            <a:avLst/>
          </a:prstGeom>
          <a:noFill/>
        </p:spPr>
        <p:txBody>
          <a:bodyPr wrap="square" rtlCol="0">
            <a:spAutoFit/>
          </a:bodyPr>
          <a:lstStyle/>
          <a:p>
            <a:r>
              <a:rPr lang="en-US" sz="2400" b="1" dirty="0">
                <a:solidFill>
                  <a:srgbClr val="3257A8"/>
                </a:solidFill>
              </a:rPr>
              <a:t>THREAT ACTORS</a:t>
            </a:r>
          </a:p>
        </p:txBody>
      </p:sp>
      <p:sp>
        <p:nvSpPr>
          <p:cNvPr id="5" name="TextBox 4">
            <a:extLst>
              <a:ext uri="{FF2B5EF4-FFF2-40B4-BE49-F238E27FC236}">
                <a16:creationId xmlns:a16="http://schemas.microsoft.com/office/drawing/2014/main" id="{54879D67-43D8-BDB1-EB7E-F224F0D1AA63}"/>
              </a:ext>
            </a:extLst>
          </p:cNvPr>
          <p:cNvSpPr txBox="1"/>
          <p:nvPr/>
        </p:nvSpPr>
        <p:spPr>
          <a:xfrm>
            <a:off x="0" y="2541155"/>
            <a:ext cx="2881745" cy="461665"/>
          </a:xfrm>
          <a:prstGeom prst="rect">
            <a:avLst/>
          </a:prstGeom>
          <a:noFill/>
        </p:spPr>
        <p:txBody>
          <a:bodyPr wrap="square" rtlCol="0">
            <a:spAutoFit/>
          </a:bodyPr>
          <a:lstStyle/>
          <a:p>
            <a:r>
              <a:rPr lang="en-US" sz="2400" b="1" dirty="0">
                <a:solidFill>
                  <a:srgbClr val="3257A8"/>
                </a:solidFill>
              </a:rPr>
              <a:t>ARMS TRUST ENGINE</a:t>
            </a:r>
          </a:p>
        </p:txBody>
      </p:sp>
      <p:sp>
        <p:nvSpPr>
          <p:cNvPr id="6" name="TextBox 5">
            <a:extLst>
              <a:ext uri="{FF2B5EF4-FFF2-40B4-BE49-F238E27FC236}">
                <a16:creationId xmlns:a16="http://schemas.microsoft.com/office/drawing/2014/main" id="{7F252F79-47A8-FC98-E8D1-26BD2AD0D48A}"/>
              </a:ext>
            </a:extLst>
          </p:cNvPr>
          <p:cNvSpPr txBox="1"/>
          <p:nvPr/>
        </p:nvSpPr>
        <p:spPr>
          <a:xfrm>
            <a:off x="43556" y="3429000"/>
            <a:ext cx="4396140" cy="369332"/>
          </a:xfrm>
          <a:prstGeom prst="rect">
            <a:avLst/>
          </a:prstGeom>
          <a:solidFill>
            <a:srgbClr val="AFD7ED"/>
          </a:solidFill>
        </p:spPr>
        <p:txBody>
          <a:bodyPr wrap="none" rtlCol="0">
            <a:spAutoFit/>
          </a:bodyPr>
          <a:lstStyle/>
          <a:p>
            <a:r>
              <a:rPr lang="en-US" b="1" dirty="0"/>
              <a:t>Retrieve Interaction History/Security Signals</a:t>
            </a:r>
          </a:p>
        </p:txBody>
      </p:sp>
      <p:sp>
        <p:nvSpPr>
          <p:cNvPr id="7" name="TextBox 6">
            <a:extLst>
              <a:ext uri="{FF2B5EF4-FFF2-40B4-BE49-F238E27FC236}">
                <a16:creationId xmlns:a16="http://schemas.microsoft.com/office/drawing/2014/main" id="{36FF1580-05CD-FEFB-0EE7-0C4B3E21A3CC}"/>
              </a:ext>
            </a:extLst>
          </p:cNvPr>
          <p:cNvSpPr txBox="1"/>
          <p:nvPr/>
        </p:nvSpPr>
        <p:spPr>
          <a:xfrm>
            <a:off x="3239535" y="2802765"/>
            <a:ext cx="2962158" cy="369332"/>
          </a:xfrm>
          <a:prstGeom prst="rect">
            <a:avLst/>
          </a:prstGeom>
          <a:solidFill>
            <a:srgbClr val="AFD7ED"/>
          </a:solidFill>
        </p:spPr>
        <p:txBody>
          <a:bodyPr wrap="none" rtlCol="0">
            <a:spAutoFit/>
          </a:bodyPr>
          <a:lstStyle/>
          <a:p>
            <a:r>
              <a:rPr lang="en-US" b="1" dirty="0"/>
              <a:t>Score Security Signals (S1-S7)</a:t>
            </a:r>
          </a:p>
        </p:txBody>
      </p:sp>
      <p:sp>
        <p:nvSpPr>
          <p:cNvPr id="8" name="TextBox 7">
            <a:extLst>
              <a:ext uri="{FF2B5EF4-FFF2-40B4-BE49-F238E27FC236}">
                <a16:creationId xmlns:a16="http://schemas.microsoft.com/office/drawing/2014/main" id="{7CFA4790-5190-E86B-EA21-C9AABA07DF40}"/>
              </a:ext>
            </a:extLst>
          </p:cNvPr>
          <p:cNvSpPr txBox="1"/>
          <p:nvPr/>
        </p:nvSpPr>
        <p:spPr>
          <a:xfrm>
            <a:off x="4606267" y="3429000"/>
            <a:ext cx="4489819" cy="369332"/>
          </a:xfrm>
          <a:prstGeom prst="rect">
            <a:avLst/>
          </a:prstGeom>
          <a:solidFill>
            <a:srgbClr val="AFD7ED"/>
          </a:solidFill>
        </p:spPr>
        <p:txBody>
          <a:bodyPr wrap="none" rtlCol="0">
            <a:spAutoFit/>
          </a:bodyPr>
          <a:lstStyle/>
          <a:p>
            <a:r>
              <a:rPr lang="en-US" b="1" dirty="0"/>
              <a:t>Weight by Tenure, Centrality, Artifacts Usage </a:t>
            </a:r>
          </a:p>
        </p:txBody>
      </p:sp>
      <p:sp>
        <p:nvSpPr>
          <p:cNvPr id="9" name="TextBox 8">
            <a:extLst>
              <a:ext uri="{FF2B5EF4-FFF2-40B4-BE49-F238E27FC236}">
                <a16:creationId xmlns:a16="http://schemas.microsoft.com/office/drawing/2014/main" id="{7145E9C1-5CED-E647-DF43-C5E73DE20092}"/>
              </a:ext>
            </a:extLst>
          </p:cNvPr>
          <p:cNvSpPr txBox="1"/>
          <p:nvPr/>
        </p:nvSpPr>
        <p:spPr>
          <a:xfrm>
            <a:off x="3093277" y="4092191"/>
            <a:ext cx="3573222" cy="369332"/>
          </a:xfrm>
          <a:prstGeom prst="rect">
            <a:avLst/>
          </a:prstGeom>
          <a:solidFill>
            <a:srgbClr val="AFD7ED"/>
          </a:solidFill>
        </p:spPr>
        <p:txBody>
          <a:bodyPr wrap="none" rtlCol="0">
            <a:spAutoFit/>
          </a:bodyPr>
          <a:lstStyle/>
          <a:p>
            <a:r>
              <a:rPr lang="en-US" b="1" dirty="0"/>
              <a:t>Compare to Ecosystem Benchmarks</a:t>
            </a:r>
          </a:p>
        </p:txBody>
      </p:sp>
      <p:sp>
        <p:nvSpPr>
          <p:cNvPr id="19" name="Bent-Up Arrow 18">
            <a:extLst>
              <a:ext uri="{FF2B5EF4-FFF2-40B4-BE49-F238E27FC236}">
                <a16:creationId xmlns:a16="http://schemas.microsoft.com/office/drawing/2014/main" id="{B7AC78A4-E916-81CA-0447-0B1EFC941AF2}"/>
              </a:ext>
            </a:extLst>
          </p:cNvPr>
          <p:cNvSpPr/>
          <p:nvPr/>
        </p:nvSpPr>
        <p:spPr>
          <a:xfrm flipV="1">
            <a:off x="6218959" y="3120674"/>
            <a:ext cx="498763" cy="244826"/>
          </a:xfrm>
          <a:prstGeom prst="bentUp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Bent-Up Arrow 19">
            <a:extLst>
              <a:ext uri="{FF2B5EF4-FFF2-40B4-BE49-F238E27FC236}">
                <a16:creationId xmlns:a16="http://schemas.microsoft.com/office/drawing/2014/main" id="{BA1DF663-E03A-B88B-CFAA-B48B2F610C6D}"/>
              </a:ext>
            </a:extLst>
          </p:cNvPr>
          <p:cNvSpPr/>
          <p:nvPr/>
        </p:nvSpPr>
        <p:spPr>
          <a:xfrm rot="5400000" flipV="1">
            <a:off x="6574167" y="4002871"/>
            <a:ext cx="498763" cy="216686"/>
          </a:xfrm>
          <a:prstGeom prst="bentUp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Bent-Up Arrow 20">
            <a:extLst>
              <a:ext uri="{FF2B5EF4-FFF2-40B4-BE49-F238E27FC236}">
                <a16:creationId xmlns:a16="http://schemas.microsoft.com/office/drawing/2014/main" id="{3917B9E5-F7AB-BB0A-F011-659413F0EFD1}"/>
              </a:ext>
            </a:extLst>
          </p:cNvPr>
          <p:cNvSpPr/>
          <p:nvPr/>
        </p:nvSpPr>
        <p:spPr>
          <a:xfrm flipH="1">
            <a:off x="2327564" y="3861832"/>
            <a:ext cx="741360" cy="298719"/>
          </a:xfrm>
          <a:prstGeom prst="bentUp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Bent-Up Arrow 21">
            <a:extLst>
              <a:ext uri="{FF2B5EF4-FFF2-40B4-BE49-F238E27FC236}">
                <a16:creationId xmlns:a16="http://schemas.microsoft.com/office/drawing/2014/main" id="{DC81779C-E11B-DF5E-C1D9-A6CF3A279B8C}"/>
              </a:ext>
            </a:extLst>
          </p:cNvPr>
          <p:cNvSpPr/>
          <p:nvPr/>
        </p:nvSpPr>
        <p:spPr>
          <a:xfrm rot="5400000" flipH="1">
            <a:off x="2701993" y="2869168"/>
            <a:ext cx="336891" cy="703661"/>
          </a:xfrm>
          <a:prstGeom prst="bentUp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86C6480F-C43D-2FD9-47BD-428A81CC0979}"/>
              </a:ext>
            </a:extLst>
          </p:cNvPr>
          <p:cNvSpPr txBox="1"/>
          <p:nvPr/>
        </p:nvSpPr>
        <p:spPr>
          <a:xfrm>
            <a:off x="1023376" y="3041041"/>
            <a:ext cx="500623" cy="461665"/>
          </a:xfrm>
          <a:prstGeom prst="rect">
            <a:avLst/>
          </a:prstGeom>
          <a:noFill/>
        </p:spPr>
        <p:txBody>
          <a:bodyPr wrap="square" rtlCol="0">
            <a:spAutoFit/>
          </a:bodyPr>
          <a:lstStyle/>
          <a:p>
            <a:r>
              <a:rPr lang="en-US" sz="2400" b="1" dirty="0"/>
              <a:t>1</a:t>
            </a:r>
          </a:p>
        </p:txBody>
      </p:sp>
      <p:sp>
        <p:nvSpPr>
          <p:cNvPr id="24" name="TextBox 23">
            <a:extLst>
              <a:ext uri="{FF2B5EF4-FFF2-40B4-BE49-F238E27FC236}">
                <a16:creationId xmlns:a16="http://schemas.microsoft.com/office/drawing/2014/main" id="{68A5EECD-71D5-3198-8E4E-7BEADC25EAED}"/>
              </a:ext>
            </a:extLst>
          </p:cNvPr>
          <p:cNvSpPr txBox="1"/>
          <p:nvPr/>
        </p:nvSpPr>
        <p:spPr>
          <a:xfrm>
            <a:off x="3419111" y="2390220"/>
            <a:ext cx="500623" cy="461665"/>
          </a:xfrm>
          <a:prstGeom prst="rect">
            <a:avLst/>
          </a:prstGeom>
          <a:noFill/>
        </p:spPr>
        <p:txBody>
          <a:bodyPr wrap="square" rtlCol="0">
            <a:spAutoFit/>
          </a:bodyPr>
          <a:lstStyle/>
          <a:p>
            <a:r>
              <a:rPr lang="en-US" sz="2400" b="1" dirty="0"/>
              <a:t>2</a:t>
            </a:r>
          </a:p>
        </p:txBody>
      </p:sp>
      <p:sp>
        <p:nvSpPr>
          <p:cNvPr id="25" name="TextBox 24">
            <a:extLst>
              <a:ext uri="{FF2B5EF4-FFF2-40B4-BE49-F238E27FC236}">
                <a16:creationId xmlns:a16="http://schemas.microsoft.com/office/drawing/2014/main" id="{F0AB81E7-3D99-C410-3F4B-BCB22B4D3EBF}"/>
              </a:ext>
            </a:extLst>
          </p:cNvPr>
          <p:cNvSpPr txBox="1"/>
          <p:nvPr/>
        </p:nvSpPr>
        <p:spPr>
          <a:xfrm>
            <a:off x="7917228" y="3041041"/>
            <a:ext cx="500623" cy="461665"/>
          </a:xfrm>
          <a:prstGeom prst="rect">
            <a:avLst/>
          </a:prstGeom>
          <a:noFill/>
        </p:spPr>
        <p:txBody>
          <a:bodyPr wrap="square" rtlCol="0">
            <a:spAutoFit/>
          </a:bodyPr>
          <a:lstStyle/>
          <a:p>
            <a:r>
              <a:rPr lang="en-US" sz="2400" b="1" dirty="0"/>
              <a:t>3</a:t>
            </a:r>
          </a:p>
        </p:txBody>
      </p:sp>
      <p:sp>
        <p:nvSpPr>
          <p:cNvPr id="26" name="TextBox 25">
            <a:extLst>
              <a:ext uri="{FF2B5EF4-FFF2-40B4-BE49-F238E27FC236}">
                <a16:creationId xmlns:a16="http://schemas.microsoft.com/office/drawing/2014/main" id="{371CEF12-6A1A-64F8-96ED-5ACC36CD5661}"/>
              </a:ext>
            </a:extLst>
          </p:cNvPr>
          <p:cNvSpPr txBox="1"/>
          <p:nvPr/>
        </p:nvSpPr>
        <p:spPr>
          <a:xfrm>
            <a:off x="3405255" y="3734358"/>
            <a:ext cx="500623" cy="461665"/>
          </a:xfrm>
          <a:prstGeom prst="rect">
            <a:avLst/>
          </a:prstGeom>
          <a:noFill/>
        </p:spPr>
        <p:txBody>
          <a:bodyPr wrap="square" rtlCol="0">
            <a:spAutoFit/>
          </a:bodyPr>
          <a:lstStyle/>
          <a:p>
            <a:r>
              <a:rPr lang="en-US" sz="2400" b="1" dirty="0"/>
              <a:t>4</a:t>
            </a:r>
          </a:p>
        </p:txBody>
      </p:sp>
      <p:sp>
        <p:nvSpPr>
          <p:cNvPr id="27" name="TextBox 26">
            <a:extLst>
              <a:ext uri="{FF2B5EF4-FFF2-40B4-BE49-F238E27FC236}">
                <a16:creationId xmlns:a16="http://schemas.microsoft.com/office/drawing/2014/main" id="{2B208E26-B165-0340-F420-548A5B8E51FA}"/>
              </a:ext>
            </a:extLst>
          </p:cNvPr>
          <p:cNvSpPr txBox="1"/>
          <p:nvPr/>
        </p:nvSpPr>
        <p:spPr>
          <a:xfrm>
            <a:off x="0" y="4989739"/>
            <a:ext cx="2881745" cy="461665"/>
          </a:xfrm>
          <a:prstGeom prst="rect">
            <a:avLst/>
          </a:prstGeom>
          <a:noFill/>
        </p:spPr>
        <p:txBody>
          <a:bodyPr wrap="square" rtlCol="0">
            <a:spAutoFit/>
          </a:bodyPr>
          <a:lstStyle/>
          <a:p>
            <a:r>
              <a:rPr lang="en-US" sz="2400" b="1" dirty="0">
                <a:solidFill>
                  <a:srgbClr val="3257A8"/>
                </a:solidFill>
              </a:rPr>
              <a:t>REPUTATION SCORE</a:t>
            </a:r>
          </a:p>
        </p:txBody>
      </p:sp>
    </p:spTree>
    <p:extLst>
      <p:ext uri="{BB962C8B-B14F-4D97-AF65-F5344CB8AC3E}">
        <p14:creationId xmlns:p14="http://schemas.microsoft.com/office/powerpoint/2010/main" val="16436906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80B5947-D139-3601-DC1E-FDA725318B75}"/>
              </a:ext>
            </a:extLst>
          </p:cNvPr>
          <p:cNvSpPr>
            <a:spLocks noGrp="1"/>
          </p:cNvSpPr>
          <p:nvPr>
            <p:ph type="sldNum" sz="quarter" idx="10"/>
          </p:nvPr>
        </p:nvSpPr>
        <p:spPr/>
        <p:txBody>
          <a:bodyPr/>
          <a:lstStyle/>
          <a:p>
            <a:fld id="{8A7A6979-0714-4377-B894-6BE4C2D6E202}" type="slidenum">
              <a:rPr lang="en-US" smtClean="0"/>
              <a:pPr/>
              <a:t>6</a:t>
            </a:fld>
            <a:endParaRPr lang="en-US" dirty="0"/>
          </a:p>
        </p:txBody>
      </p:sp>
      <p:sp>
        <p:nvSpPr>
          <p:cNvPr id="7" name="Title 6">
            <a:extLst>
              <a:ext uri="{FF2B5EF4-FFF2-40B4-BE49-F238E27FC236}">
                <a16:creationId xmlns:a16="http://schemas.microsoft.com/office/drawing/2014/main" id="{EB317B2A-E57A-CBD1-FE00-92005B553BA8}"/>
              </a:ext>
            </a:extLst>
          </p:cNvPr>
          <p:cNvSpPr>
            <a:spLocks noGrp="1"/>
          </p:cNvSpPr>
          <p:nvPr>
            <p:ph type="title"/>
          </p:nvPr>
        </p:nvSpPr>
        <p:spPr>
          <a:xfrm>
            <a:off x="0" y="132283"/>
            <a:ext cx="8866852" cy="638175"/>
          </a:xfrm>
        </p:spPr>
        <p:txBody>
          <a:bodyPr>
            <a:normAutofit fontScale="90000"/>
          </a:bodyPr>
          <a:lstStyle/>
          <a:p>
            <a:r>
              <a:rPr lang="en-US" sz="3200" b="1" dirty="0"/>
              <a:t>Operationalizing ARMS: Proposed Experiments</a:t>
            </a:r>
          </a:p>
        </p:txBody>
      </p:sp>
      <p:graphicFrame>
        <p:nvGraphicFramePr>
          <p:cNvPr id="10" name="Diagram 9">
            <a:extLst>
              <a:ext uri="{FF2B5EF4-FFF2-40B4-BE49-F238E27FC236}">
                <a16:creationId xmlns:a16="http://schemas.microsoft.com/office/drawing/2014/main" id="{8795BB90-FF09-A520-3E04-A9DF9AE3263F}"/>
              </a:ext>
            </a:extLst>
          </p:cNvPr>
          <p:cNvGraphicFramePr/>
          <p:nvPr>
            <p:extLst>
              <p:ext uri="{D42A27DB-BD31-4B8C-83A1-F6EECF244321}">
                <p14:modId xmlns:p14="http://schemas.microsoft.com/office/powerpoint/2010/main" val="2715974660"/>
              </p:ext>
            </p:extLst>
          </p:nvPr>
        </p:nvGraphicFramePr>
        <p:xfrm>
          <a:off x="457200" y="1185333"/>
          <a:ext cx="7904660" cy="4837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751873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8581A51-5A20-7A9F-C4F4-C17A332BC80B}"/>
              </a:ext>
            </a:extLst>
          </p:cNvPr>
          <p:cNvSpPr>
            <a:spLocks noGrp="1"/>
          </p:cNvSpPr>
          <p:nvPr>
            <p:ph idx="1"/>
          </p:nvPr>
        </p:nvSpPr>
        <p:spPr/>
        <p:txBody>
          <a:bodyPr/>
          <a:lstStyle/>
          <a:p>
            <a:pPr>
              <a:buNone/>
            </a:pPr>
            <a:r>
              <a:rPr lang="en-US" b="1" dirty="0">
                <a:solidFill>
                  <a:schemeClr val="bg1"/>
                </a:solidFill>
              </a:rPr>
              <a:t>Key Contributions</a:t>
            </a:r>
          </a:p>
          <a:p>
            <a:pPr marL="228600" indent="-228600">
              <a:buFont typeface="Arial"/>
              <a:buChar char="•"/>
            </a:pPr>
            <a:r>
              <a:rPr lang="en-US" sz="1800" dirty="0"/>
              <a:t>Motivated actor-centric reputation as a complement to artifact-centric security</a:t>
            </a:r>
          </a:p>
          <a:p>
            <a:pPr marL="228600" indent="-228600">
              <a:buFont typeface="Arial"/>
              <a:buChar char="•"/>
            </a:pPr>
            <a:r>
              <a:rPr lang="en-US" sz="1800" dirty="0"/>
              <a:t>Proposed </a:t>
            </a:r>
            <a:r>
              <a:rPr lang="en-US" sz="1800" b="1" dirty="0"/>
              <a:t>ARMS</a:t>
            </a:r>
            <a:r>
              <a:rPr lang="en-US" sz="1800" dirty="0"/>
              <a:t> – 7 security signals + 3 weighting factors for contributor reputation</a:t>
            </a:r>
          </a:p>
          <a:p>
            <a:pPr marL="228600" indent="-228600">
              <a:buFont typeface="Arial"/>
              <a:buChar char="•"/>
            </a:pPr>
            <a:r>
              <a:rPr lang="en-US" sz="1800" dirty="0"/>
              <a:t>Designed experiments: agent identification, quasi-experimental metrics evaluation, behavioral studies</a:t>
            </a:r>
          </a:p>
          <a:p>
            <a:pPr marL="228600" indent="-228600">
              <a:buFont typeface="Arial"/>
              <a:buChar char="•"/>
            </a:pPr>
            <a:r>
              <a:rPr lang="en-US" sz="1800" dirty="0"/>
              <a:t>Extended actor model to include AI agents as first-class contributors</a:t>
            </a:r>
          </a:p>
          <a:p>
            <a:pPr>
              <a:buNone/>
            </a:pPr>
            <a:endParaRPr lang="en-US" sz="1200" dirty="0"/>
          </a:p>
          <a:p>
            <a:pPr>
              <a:buNone/>
            </a:pPr>
            <a:r>
              <a:rPr lang="en-US" b="1" dirty="0">
                <a:solidFill>
                  <a:schemeClr val="bg1"/>
                </a:solidFill>
              </a:rPr>
              <a:t>Next Steps (TSE Submission)</a:t>
            </a:r>
          </a:p>
          <a:p>
            <a:pPr marL="228600" indent="-228600">
              <a:buFont typeface="Arial"/>
              <a:buChar char="•"/>
            </a:pPr>
            <a:r>
              <a:rPr lang="en-US" sz="1800" dirty="0"/>
              <a:t>ARMS prototype implementation</a:t>
            </a:r>
          </a:p>
          <a:p>
            <a:pPr marL="228600" indent="-228600">
              <a:buFont typeface="Arial"/>
              <a:buChar char="•"/>
            </a:pPr>
            <a:r>
              <a:rPr lang="en-US" sz="1800" dirty="0"/>
              <a:t>Agent-identification studies + quantitative feasibility checks</a:t>
            </a:r>
          </a:p>
          <a:p>
            <a:pPr marL="228600" indent="-228600">
              <a:buFont typeface="Arial"/>
              <a:buChar char="•"/>
            </a:pPr>
            <a:r>
              <a:rPr lang="en-US" sz="1800" dirty="0"/>
              <a:t>Retrospective sanity checks on known-failure catalogs</a:t>
            </a:r>
          </a:p>
          <a:p>
            <a:pPr>
              <a:buNone/>
            </a:pPr>
            <a:endParaRPr lang="en-US" sz="1200" dirty="0"/>
          </a:p>
        </p:txBody>
      </p:sp>
      <p:sp>
        <p:nvSpPr>
          <p:cNvPr id="3" name="Title 2">
            <a:extLst>
              <a:ext uri="{FF2B5EF4-FFF2-40B4-BE49-F238E27FC236}">
                <a16:creationId xmlns:a16="http://schemas.microsoft.com/office/drawing/2014/main" id="{F270FFE0-1835-8B0D-946D-5C831BC73B20}"/>
              </a:ext>
            </a:extLst>
          </p:cNvPr>
          <p:cNvSpPr>
            <a:spLocks noGrp="1"/>
          </p:cNvSpPr>
          <p:nvPr>
            <p:ph type="title"/>
          </p:nvPr>
        </p:nvSpPr>
        <p:spPr>
          <a:xfrm>
            <a:off x="10930" y="211025"/>
            <a:ext cx="8557768" cy="638175"/>
          </a:xfrm>
        </p:spPr>
        <p:txBody>
          <a:bodyPr>
            <a:normAutofit fontScale="90000"/>
          </a:bodyPr>
          <a:lstStyle/>
          <a:p>
            <a:r>
              <a:rPr lang="en-US" sz="3200" b="1" dirty="0"/>
              <a:t>Summary &amp; Next Steps</a:t>
            </a:r>
          </a:p>
        </p:txBody>
      </p:sp>
      <p:sp>
        <p:nvSpPr>
          <p:cNvPr id="4" name="Slide Number Placeholder 3">
            <a:extLst>
              <a:ext uri="{FF2B5EF4-FFF2-40B4-BE49-F238E27FC236}">
                <a16:creationId xmlns:a16="http://schemas.microsoft.com/office/drawing/2014/main" id="{418763A0-0025-4FDD-2F0D-7B0232075733}"/>
              </a:ext>
            </a:extLst>
          </p:cNvPr>
          <p:cNvSpPr>
            <a:spLocks noGrp="1"/>
          </p:cNvSpPr>
          <p:nvPr>
            <p:ph type="sldNum" sz="quarter" idx="12"/>
          </p:nvPr>
        </p:nvSpPr>
        <p:spPr/>
        <p:txBody>
          <a:bodyPr/>
          <a:lstStyle/>
          <a:p>
            <a:fld id="{8A7A6979-0714-4377-B894-6BE4C2D6E202}" type="slidenum">
              <a:rPr lang="en-US" smtClean="0"/>
              <a:pPr/>
              <a:t>7</a:t>
            </a:fld>
            <a:endParaRPr lang="en-US" dirty="0"/>
          </a:p>
        </p:txBody>
      </p:sp>
      <p:pic>
        <p:nvPicPr>
          <p:cNvPr id="6" name="Picture 5" descr="A qr code on a white background&#10;&#10;AI-generated content may be incorrect.">
            <a:extLst>
              <a:ext uri="{FF2B5EF4-FFF2-40B4-BE49-F238E27FC236}">
                <a16:creationId xmlns:a16="http://schemas.microsoft.com/office/drawing/2014/main" id="{BAF5D810-19B6-1C04-D09E-3887268BB437}"/>
              </a:ext>
            </a:extLst>
          </p:cNvPr>
          <p:cNvPicPr>
            <a:picLocks noChangeAspect="1"/>
          </p:cNvPicPr>
          <p:nvPr/>
        </p:nvPicPr>
        <p:blipFill>
          <a:blip r:embed="rId3"/>
          <a:stretch>
            <a:fillRect/>
          </a:stretch>
        </p:blipFill>
        <p:spPr>
          <a:xfrm>
            <a:off x="7136101" y="3821139"/>
            <a:ext cx="1591519" cy="1591519"/>
          </a:xfrm>
          <a:prstGeom prst="rect">
            <a:avLst/>
          </a:prstGeom>
        </p:spPr>
      </p:pic>
      <p:sp>
        <p:nvSpPr>
          <p:cNvPr id="7" name="TextBox 6">
            <a:extLst>
              <a:ext uri="{FF2B5EF4-FFF2-40B4-BE49-F238E27FC236}">
                <a16:creationId xmlns:a16="http://schemas.microsoft.com/office/drawing/2014/main" id="{A7782E23-B746-B3A5-B24E-14FC64459DC7}"/>
              </a:ext>
            </a:extLst>
          </p:cNvPr>
          <p:cNvSpPr txBox="1"/>
          <p:nvPr/>
        </p:nvSpPr>
        <p:spPr>
          <a:xfrm>
            <a:off x="6845280" y="5313273"/>
            <a:ext cx="2173159" cy="369332"/>
          </a:xfrm>
          <a:prstGeom prst="rect">
            <a:avLst/>
          </a:prstGeom>
          <a:noFill/>
        </p:spPr>
        <p:txBody>
          <a:bodyPr wrap="none" rtlCol="0">
            <a:spAutoFit/>
          </a:bodyPr>
          <a:lstStyle/>
          <a:p>
            <a:r>
              <a:rPr lang="en-US" b="1" i="1" dirty="0"/>
              <a:t>Read Full Paper Here</a:t>
            </a:r>
          </a:p>
        </p:txBody>
      </p:sp>
    </p:spTree>
    <p:extLst>
      <p:ext uri="{BB962C8B-B14F-4D97-AF65-F5344CB8AC3E}">
        <p14:creationId xmlns:p14="http://schemas.microsoft.com/office/powerpoint/2010/main" val="14878854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6AF53A-1E25-81B3-0175-C9D7B00BE138}"/>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0F3865F-8E4D-CEC4-E1CC-97FAB7FBA87D}"/>
              </a:ext>
            </a:extLst>
          </p:cNvPr>
          <p:cNvSpPr>
            <a:spLocks noGrp="1"/>
          </p:cNvSpPr>
          <p:nvPr>
            <p:ph idx="1"/>
          </p:nvPr>
        </p:nvSpPr>
        <p:spPr>
          <a:xfrm>
            <a:off x="521722" y="2882097"/>
            <a:ext cx="7770045" cy="3575409"/>
          </a:xfrm>
        </p:spPr>
        <p:txBody>
          <a:bodyPr/>
          <a:lstStyle/>
          <a:p>
            <a:pPr algn="ctr">
              <a:buNone/>
            </a:pPr>
            <a:r>
              <a:rPr lang="en-US" sz="7200" b="1" i="1" dirty="0">
                <a:solidFill>
                  <a:schemeClr val="bg1"/>
                </a:solidFill>
              </a:rPr>
              <a:t>Bonus Slides</a:t>
            </a:r>
            <a:endParaRPr lang="en-US" sz="7200" b="1" i="1" dirty="0"/>
          </a:p>
          <a:p>
            <a:pPr>
              <a:buNone/>
            </a:pPr>
            <a:endParaRPr lang="en-US" sz="1200" dirty="0"/>
          </a:p>
        </p:txBody>
      </p:sp>
      <p:sp>
        <p:nvSpPr>
          <p:cNvPr id="4" name="Slide Number Placeholder 3">
            <a:extLst>
              <a:ext uri="{FF2B5EF4-FFF2-40B4-BE49-F238E27FC236}">
                <a16:creationId xmlns:a16="http://schemas.microsoft.com/office/drawing/2014/main" id="{A6559DFF-0236-3EC4-33E4-3F37D96F23F4}"/>
              </a:ext>
            </a:extLst>
          </p:cNvPr>
          <p:cNvSpPr>
            <a:spLocks noGrp="1"/>
          </p:cNvSpPr>
          <p:nvPr>
            <p:ph type="sldNum" sz="quarter" idx="12"/>
          </p:nvPr>
        </p:nvSpPr>
        <p:spPr/>
        <p:txBody>
          <a:bodyPr/>
          <a:lstStyle/>
          <a:p>
            <a:fld id="{8A7A6979-0714-4377-B894-6BE4C2D6E202}" type="slidenum">
              <a:rPr lang="en-US" smtClean="0"/>
              <a:pPr/>
              <a:t>8</a:t>
            </a:fld>
            <a:endParaRPr lang="en-US" dirty="0"/>
          </a:p>
        </p:txBody>
      </p:sp>
    </p:spTree>
    <p:extLst>
      <p:ext uri="{BB962C8B-B14F-4D97-AF65-F5344CB8AC3E}">
        <p14:creationId xmlns:p14="http://schemas.microsoft.com/office/powerpoint/2010/main" val="17202131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7552A8-988F-A7A8-A235-FB3AB38C09E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DBFF22B-F00F-027B-1C6D-934467AC43BD}"/>
              </a:ext>
            </a:extLst>
          </p:cNvPr>
          <p:cNvSpPr>
            <a:spLocks noGrp="1"/>
          </p:cNvSpPr>
          <p:nvPr>
            <p:ph type="title"/>
          </p:nvPr>
        </p:nvSpPr>
        <p:spPr>
          <a:xfrm>
            <a:off x="0" y="127958"/>
            <a:ext cx="8828035" cy="638175"/>
          </a:xfrm>
        </p:spPr>
        <p:txBody>
          <a:bodyPr>
            <a:noAutofit/>
          </a:bodyPr>
          <a:lstStyle/>
          <a:p>
            <a:r>
              <a:rPr lang="en-US" sz="2800" b="1" dirty="0">
                <a:latin typeface="+mj-lt"/>
              </a:rPr>
              <a:t>Why Artifacts-Based Techniques Aren't Enough: </a:t>
            </a:r>
            <a:r>
              <a:rPr lang="en-US" sz="2800" b="1" i="1" dirty="0">
                <a:latin typeface="+mj-lt"/>
              </a:rPr>
              <a:t>Real Stories</a:t>
            </a:r>
          </a:p>
        </p:txBody>
      </p:sp>
      <p:sp>
        <p:nvSpPr>
          <p:cNvPr id="4" name="Slide Number Placeholder 3">
            <a:extLst>
              <a:ext uri="{FF2B5EF4-FFF2-40B4-BE49-F238E27FC236}">
                <a16:creationId xmlns:a16="http://schemas.microsoft.com/office/drawing/2014/main" id="{55F8EB34-27A9-FE00-419F-BBFEF25D65B8}"/>
              </a:ext>
            </a:extLst>
          </p:cNvPr>
          <p:cNvSpPr>
            <a:spLocks noGrp="1"/>
          </p:cNvSpPr>
          <p:nvPr>
            <p:ph type="sldNum" sz="quarter" idx="12"/>
          </p:nvPr>
        </p:nvSpPr>
        <p:spPr/>
        <p:txBody>
          <a:bodyPr/>
          <a:lstStyle/>
          <a:p>
            <a:fld id="{8A7A6979-0714-4377-B894-6BE4C2D6E202}" type="slidenum">
              <a:rPr lang="en-US" smtClean="0"/>
              <a:pPr/>
              <a:t>9</a:t>
            </a:fld>
            <a:endParaRPr lang="en-US" dirty="0"/>
          </a:p>
        </p:txBody>
      </p:sp>
      <p:sp>
        <p:nvSpPr>
          <p:cNvPr id="7" name="Rectangle 6">
            <a:extLst>
              <a:ext uri="{FF2B5EF4-FFF2-40B4-BE49-F238E27FC236}">
                <a16:creationId xmlns:a16="http://schemas.microsoft.com/office/drawing/2014/main" id="{15893234-9A39-DFDE-5340-343678123282}"/>
              </a:ext>
            </a:extLst>
          </p:cNvPr>
          <p:cNvSpPr/>
          <p:nvPr/>
        </p:nvSpPr>
        <p:spPr>
          <a:xfrm>
            <a:off x="4572000" y="1382124"/>
            <a:ext cx="47916" cy="5075382"/>
          </a:xfrm>
          <a:prstGeom prst="rect">
            <a:avLst/>
          </a:prstGeom>
          <a:solidFill>
            <a:schemeClr val="tx1"/>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EC53D45-B082-B252-E892-DFDDE2B80FED}"/>
              </a:ext>
            </a:extLst>
          </p:cNvPr>
          <p:cNvSpPr txBox="1"/>
          <p:nvPr/>
        </p:nvSpPr>
        <p:spPr>
          <a:xfrm>
            <a:off x="914398" y="855507"/>
            <a:ext cx="3381830" cy="430887"/>
          </a:xfrm>
          <a:prstGeom prst="rect">
            <a:avLst/>
          </a:prstGeom>
          <a:noFill/>
        </p:spPr>
        <p:txBody>
          <a:bodyPr wrap="square" rtlCol="0">
            <a:spAutoFit/>
          </a:bodyPr>
          <a:lstStyle/>
          <a:p>
            <a:r>
              <a:rPr lang="en-US" sz="2200" b="1" dirty="0">
                <a:solidFill>
                  <a:schemeClr val="bg1"/>
                </a:solidFill>
              </a:rPr>
              <a:t>Case Study 1: XZ Utils</a:t>
            </a:r>
          </a:p>
        </p:txBody>
      </p:sp>
      <p:sp>
        <p:nvSpPr>
          <p:cNvPr id="9" name="TextBox 8">
            <a:extLst>
              <a:ext uri="{FF2B5EF4-FFF2-40B4-BE49-F238E27FC236}">
                <a16:creationId xmlns:a16="http://schemas.microsoft.com/office/drawing/2014/main" id="{843B7B1F-21E2-A28F-D4CD-47E75D7B242A}"/>
              </a:ext>
            </a:extLst>
          </p:cNvPr>
          <p:cNvSpPr txBox="1"/>
          <p:nvPr/>
        </p:nvSpPr>
        <p:spPr>
          <a:xfrm>
            <a:off x="4847774" y="871451"/>
            <a:ext cx="4208119" cy="430887"/>
          </a:xfrm>
          <a:prstGeom prst="rect">
            <a:avLst/>
          </a:prstGeom>
          <a:noFill/>
        </p:spPr>
        <p:txBody>
          <a:bodyPr wrap="square" rtlCol="0">
            <a:spAutoFit/>
          </a:bodyPr>
          <a:lstStyle/>
          <a:p>
            <a:r>
              <a:rPr lang="en-US" sz="2200" b="1" dirty="0">
                <a:solidFill>
                  <a:schemeClr val="bg1"/>
                </a:solidFill>
              </a:rPr>
              <a:t>Case Study 2: </a:t>
            </a:r>
            <a:r>
              <a:rPr lang="en-US" sz="2200" b="1" dirty="0" err="1">
                <a:solidFill>
                  <a:schemeClr val="bg1"/>
                </a:solidFill>
              </a:rPr>
              <a:t>Openclaw</a:t>
            </a:r>
            <a:r>
              <a:rPr lang="en-US" sz="2200" b="1" dirty="0">
                <a:solidFill>
                  <a:schemeClr val="bg1"/>
                </a:solidFill>
              </a:rPr>
              <a:t> </a:t>
            </a:r>
            <a:r>
              <a:rPr lang="en-US" sz="2200" b="1" dirty="0" err="1">
                <a:solidFill>
                  <a:schemeClr val="bg1"/>
                </a:solidFill>
              </a:rPr>
              <a:t>Shamblog</a:t>
            </a:r>
            <a:endParaRPr lang="en-US" sz="2200" b="1" dirty="0">
              <a:solidFill>
                <a:schemeClr val="bg1"/>
              </a:solidFill>
            </a:endParaRPr>
          </a:p>
        </p:txBody>
      </p:sp>
      <p:pic>
        <p:nvPicPr>
          <p:cNvPr id="10" name="Picture 9">
            <a:extLst>
              <a:ext uri="{FF2B5EF4-FFF2-40B4-BE49-F238E27FC236}">
                <a16:creationId xmlns:a16="http://schemas.microsoft.com/office/drawing/2014/main" id="{DFDFC571-9CBB-9C68-FADF-607C16DC24CD}"/>
              </a:ext>
            </a:extLst>
          </p:cNvPr>
          <p:cNvPicPr>
            <a:picLocks noChangeAspect="1"/>
          </p:cNvPicPr>
          <p:nvPr/>
        </p:nvPicPr>
        <p:blipFill>
          <a:blip r:embed="rId3"/>
          <a:stretch>
            <a:fillRect/>
          </a:stretch>
        </p:blipFill>
        <p:spPr>
          <a:xfrm>
            <a:off x="137558" y="1668597"/>
            <a:ext cx="461665" cy="461665"/>
          </a:xfrm>
          <a:prstGeom prst="rect">
            <a:avLst/>
          </a:prstGeom>
        </p:spPr>
      </p:pic>
      <p:cxnSp>
        <p:nvCxnSpPr>
          <p:cNvPr id="12" name="Straight Connector 11">
            <a:extLst>
              <a:ext uri="{FF2B5EF4-FFF2-40B4-BE49-F238E27FC236}">
                <a16:creationId xmlns:a16="http://schemas.microsoft.com/office/drawing/2014/main" id="{56EEC220-2C5C-76FF-593E-0E045C27A1E7}"/>
              </a:ext>
            </a:extLst>
          </p:cNvPr>
          <p:cNvCxnSpPr>
            <a:cxnSpLocks/>
          </p:cNvCxnSpPr>
          <p:nvPr/>
        </p:nvCxnSpPr>
        <p:spPr>
          <a:xfrm>
            <a:off x="957243" y="1987025"/>
            <a:ext cx="3431883" cy="0"/>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7643941-806B-0104-856C-6067A0C1C1C1}"/>
              </a:ext>
            </a:extLst>
          </p:cNvPr>
          <p:cNvCxnSpPr>
            <a:cxnSpLocks/>
          </p:cNvCxnSpPr>
          <p:nvPr/>
        </p:nvCxnSpPr>
        <p:spPr>
          <a:xfrm flipV="1">
            <a:off x="830056" y="1382124"/>
            <a:ext cx="0" cy="748138"/>
          </a:xfrm>
          <a:prstGeom prst="line">
            <a:avLst/>
          </a:prstGeom>
          <a:ln w="85725">
            <a:solidFill>
              <a:srgbClr val="0070C0"/>
            </a:solidFill>
            <a:prstDash val="solid"/>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78B1BB9D-8A2C-64FD-8CD6-9E233E9BF5AB}"/>
              </a:ext>
            </a:extLst>
          </p:cNvPr>
          <p:cNvPicPr>
            <a:picLocks noChangeAspect="1"/>
          </p:cNvPicPr>
          <p:nvPr/>
        </p:nvPicPr>
        <p:blipFill>
          <a:blip r:embed="rId3"/>
          <a:stretch>
            <a:fillRect/>
          </a:stretch>
        </p:blipFill>
        <p:spPr>
          <a:xfrm>
            <a:off x="162449" y="3104580"/>
            <a:ext cx="461665" cy="461665"/>
          </a:xfrm>
          <a:prstGeom prst="rect">
            <a:avLst/>
          </a:prstGeom>
        </p:spPr>
      </p:pic>
      <p:cxnSp>
        <p:nvCxnSpPr>
          <p:cNvPr id="19" name="Straight Connector 18">
            <a:extLst>
              <a:ext uri="{FF2B5EF4-FFF2-40B4-BE49-F238E27FC236}">
                <a16:creationId xmlns:a16="http://schemas.microsoft.com/office/drawing/2014/main" id="{E9D39C32-9525-C0E2-1F78-B59123712EF9}"/>
              </a:ext>
            </a:extLst>
          </p:cNvPr>
          <p:cNvCxnSpPr>
            <a:cxnSpLocks/>
          </p:cNvCxnSpPr>
          <p:nvPr/>
        </p:nvCxnSpPr>
        <p:spPr>
          <a:xfrm flipV="1">
            <a:off x="3082827" y="3423008"/>
            <a:ext cx="1331190" cy="507"/>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4DE5B91C-8B95-BB24-1BE0-5BBD32B07A84}"/>
              </a:ext>
            </a:extLst>
          </p:cNvPr>
          <p:cNvPicPr>
            <a:picLocks noChangeAspect="1"/>
          </p:cNvPicPr>
          <p:nvPr/>
        </p:nvPicPr>
        <p:blipFill>
          <a:blip r:embed="rId4"/>
          <a:stretch>
            <a:fillRect/>
          </a:stretch>
        </p:blipFill>
        <p:spPr>
          <a:xfrm flipH="1">
            <a:off x="1041213" y="2738038"/>
            <a:ext cx="461665" cy="618068"/>
          </a:xfrm>
          <a:prstGeom prst="rect">
            <a:avLst/>
          </a:prstGeom>
        </p:spPr>
      </p:pic>
      <p:pic>
        <p:nvPicPr>
          <p:cNvPr id="22" name="Picture 21">
            <a:extLst>
              <a:ext uri="{FF2B5EF4-FFF2-40B4-BE49-F238E27FC236}">
                <a16:creationId xmlns:a16="http://schemas.microsoft.com/office/drawing/2014/main" id="{1B97D304-770D-43C4-C0EB-0F43BB9F851D}"/>
              </a:ext>
            </a:extLst>
          </p:cNvPr>
          <p:cNvPicPr>
            <a:picLocks noChangeAspect="1"/>
          </p:cNvPicPr>
          <p:nvPr/>
        </p:nvPicPr>
        <p:blipFill>
          <a:blip r:embed="rId4"/>
          <a:stretch>
            <a:fillRect/>
          </a:stretch>
        </p:blipFill>
        <p:spPr>
          <a:xfrm flipH="1">
            <a:off x="2575773" y="2755343"/>
            <a:ext cx="461665" cy="618068"/>
          </a:xfrm>
          <a:prstGeom prst="rect">
            <a:avLst/>
          </a:prstGeom>
        </p:spPr>
      </p:pic>
      <p:pic>
        <p:nvPicPr>
          <p:cNvPr id="23" name="Picture 22">
            <a:extLst>
              <a:ext uri="{FF2B5EF4-FFF2-40B4-BE49-F238E27FC236}">
                <a16:creationId xmlns:a16="http://schemas.microsoft.com/office/drawing/2014/main" id="{96A1C14A-858E-CA17-C3E3-9736E96F4D5B}"/>
              </a:ext>
            </a:extLst>
          </p:cNvPr>
          <p:cNvPicPr>
            <a:picLocks noChangeAspect="1"/>
          </p:cNvPicPr>
          <p:nvPr/>
        </p:nvPicPr>
        <p:blipFill>
          <a:blip r:embed="rId5"/>
          <a:stretch>
            <a:fillRect/>
          </a:stretch>
        </p:blipFill>
        <p:spPr>
          <a:xfrm>
            <a:off x="1041213" y="3467521"/>
            <a:ext cx="376977" cy="376977"/>
          </a:xfrm>
          <a:prstGeom prst="rect">
            <a:avLst/>
          </a:prstGeom>
        </p:spPr>
      </p:pic>
      <p:pic>
        <p:nvPicPr>
          <p:cNvPr id="24" name="Picture 23">
            <a:extLst>
              <a:ext uri="{FF2B5EF4-FFF2-40B4-BE49-F238E27FC236}">
                <a16:creationId xmlns:a16="http://schemas.microsoft.com/office/drawing/2014/main" id="{D8AAA942-DE7E-89A2-BF9A-803031BF890D}"/>
              </a:ext>
            </a:extLst>
          </p:cNvPr>
          <p:cNvPicPr>
            <a:picLocks noChangeAspect="1"/>
          </p:cNvPicPr>
          <p:nvPr/>
        </p:nvPicPr>
        <p:blipFill>
          <a:blip r:embed="rId5"/>
          <a:stretch>
            <a:fillRect/>
          </a:stretch>
        </p:blipFill>
        <p:spPr>
          <a:xfrm>
            <a:off x="2605313" y="3480779"/>
            <a:ext cx="373713" cy="373713"/>
          </a:xfrm>
          <a:prstGeom prst="rect">
            <a:avLst/>
          </a:prstGeom>
        </p:spPr>
      </p:pic>
      <p:sp>
        <p:nvSpPr>
          <p:cNvPr id="25" name="TextBox 24">
            <a:extLst>
              <a:ext uri="{FF2B5EF4-FFF2-40B4-BE49-F238E27FC236}">
                <a16:creationId xmlns:a16="http://schemas.microsoft.com/office/drawing/2014/main" id="{3710E650-1238-AD2A-68A7-744770DAC3FA}"/>
              </a:ext>
            </a:extLst>
          </p:cNvPr>
          <p:cNvSpPr txBox="1"/>
          <p:nvPr/>
        </p:nvSpPr>
        <p:spPr>
          <a:xfrm>
            <a:off x="529267" y="2176370"/>
            <a:ext cx="2920351" cy="338554"/>
          </a:xfrm>
          <a:prstGeom prst="rect">
            <a:avLst/>
          </a:prstGeom>
          <a:noFill/>
        </p:spPr>
        <p:txBody>
          <a:bodyPr wrap="none" rtlCol="0">
            <a:spAutoFit/>
          </a:bodyPr>
          <a:lstStyle/>
          <a:p>
            <a:r>
              <a:rPr lang="en-US" sz="1600" b="1" dirty="0">
                <a:solidFill>
                  <a:schemeClr val="accent1">
                    <a:lumMod val="75000"/>
                  </a:schemeClr>
                </a:solidFill>
              </a:rPr>
              <a:t>Unknown Actor Joins Ecosystem</a:t>
            </a:r>
          </a:p>
        </p:txBody>
      </p:sp>
      <p:sp>
        <p:nvSpPr>
          <p:cNvPr id="26" name="TextBox 25">
            <a:extLst>
              <a:ext uri="{FF2B5EF4-FFF2-40B4-BE49-F238E27FC236}">
                <a16:creationId xmlns:a16="http://schemas.microsoft.com/office/drawing/2014/main" id="{01F72729-780A-1824-5DAE-5F9C0B640946}"/>
              </a:ext>
            </a:extLst>
          </p:cNvPr>
          <p:cNvSpPr txBox="1"/>
          <p:nvPr/>
        </p:nvSpPr>
        <p:spPr>
          <a:xfrm>
            <a:off x="81049" y="3814384"/>
            <a:ext cx="4683835" cy="584775"/>
          </a:xfrm>
          <a:prstGeom prst="rect">
            <a:avLst/>
          </a:prstGeom>
          <a:noFill/>
        </p:spPr>
        <p:txBody>
          <a:bodyPr wrap="square" rtlCol="0">
            <a:spAutoFit/>
          </a:bodyPr>
          <a:lstStyle/>
          <a:p>
            <a:r>
              <a:rPr lang="en-US" sz="1600" b="1" dirty="0">
                <a:solidFill>
                  <a:schemeClr val="accent1">
                    <a:lumMod val="75000"/>
                  </a:schemeClr>
                </a:solidFill>
              </a:rPr>
              <a:t>Unknown Actor Makes Small, Secure Contributions, Builds Trust</a:t>
            </a:r>
          </a:p>
        </p:txBody>
      </p:sp>
      <p:cxnSp>
        <p:nvCxnSpPr>
          <p:cNvPr id="28" name="Straight Connector 27">
            <a:extLst>
              <a:ext uri="{FF2B5EF4-FFF2-40B4-BE49-F238E27FC236}">
                <a16:creationId xmlns:a16="http://schemas.microsoft.com/office/drawing/2014/main" id="{F0BD5B39-3998-AB6F-B70C-5DCEA8FA461F}"/>
              </a:ext>
            </a:extLst>
          </p:cNvPr>
          <p:cNvCxnSpPr>
            <a:cxnSpLocks/>
          </p:cNvCxnSpPr>
          <p:nvPr/>
        </p:nvCxnSpPr>
        <p:spPr>
          <a:xfrm>
            <a:off x="3268133" y="5506461"/>
            <a:ext cx="1145884" cy="0"/>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9890C6B6-C341-A6FE-645F-240E9B4AEF17}"/>
              </a:ext>
            </a:extLst>
          </p:cNvPr>
          <p:cNvPicPr>
            <a:picLocks noChangeAspect="1"/>
          </p:cNvPicPr>
          <p:nvPr/>
        </p:nvPicPr>
        <p:blipFill>
          <a:blip r:embed="rId4"/>
          <a:stretch>
            <a:fillRect/>
          </a:stretch>
        </p:blipFill>
        <p:spPr>
          <a:xfrm flipH="1">
            <a:off x="1041213" y="4821491"/>
            <a:ext cx="461665" cy="618068"/>
          </a:xfrm>
          <a:prstGeom prst="rect">
            <a:avLst/>
          </a:prstGeom>
        </p:spPr>
      </p:pic>
      <p:pic>
        <p:nvPicPr>
          <p:cNvPr id="30" name="Picture 29">
            <a:extLst>
              <a:ext uri="{FF2B5EF4-FFF2-40B4-BE49-F238E27FC236}">
                <a16:creationId xmlns:a16="http://schemas.microsoft.com/office/drawing/2014/main" id="{E762703E-C16C-E159-3E7A-829E0F7969B8}"/>
              </a:ext>
            </a:extLst>
          </p:cNvPr>
          <p:cNvPicPr>
            <a:picLocks noChangeAspect="1"/>
          </p:cNvPicPr>
          <p:nvPr/>
        </p:nvPicPr>
        <p:blipFill>
          <a:blip r:embed="rId4"/>
          <a:stretch>
            <a:fillRect/>
          </a:stretch>
        </p:blipFill>
        <p:spPr>
          <a:xfrm flipH="1">
            <a:off x="2575773" y="4838796"/>
            <a:ext cx="461665" cy="618068"/>
          </a:xfrm>
          <a:prstGeom prst="rect">
            <a:avLst/>
          </a:prstGeom>
        </p:spPr>
      </p:pic>
      <p:sp>
        <p:nvSpPr>
          <p:cNvPr id="33" name="TextBox 32">
            <a:extLst>
              <a:ext uri="{FF2B5EF4-FFF2-40B4-BE49-F238E27FC236}">
                <a16:creationId xmlns:a16="http://schemas.microsoft.com/office/drawing/2014/main" id="{ADC3F597-2C7C-15C0-762A-F7BD34C84B81}"/>
              </a:ext>
            </a:extLst>
          </p:cNvPr>
          <p:cNvSpPr txBox="1"/>
          <p:nvPr/>
        </p:nvSpPr>
        <p:spPr>
          <a:xfrm>
            <a:off x="137558" y="6165118"/>
            <a:ext cx="4683835" cy="584775"/>
          </a:xfrm>
          <a:prstGeom prst="rect">
            <a:avLst/>
          </a:prstGeom>
          <a:noFill/>
        </p:spPr>
        <p:txBody>
          <a:bodyPr wrap="square" rtlCol="0">
            <a:spAutoFit/>
          </a:bodyPr>
          <a:lstStyle/>
          <a:p>
            <a:r>
              <a:rPr lang="en-US" sz="1600" b="1" dirty="0">
                <a:solidFill>
                  <a:schemeClr val="accent1">
                    <a:lumMod val="75000"/>
                  </a:schemeClr>
                </a:solidFill>
              </a:rPr>
              <a:t>Unknown Actor Becomes Maintainer and  Inputs malicious Zero-Day Vulnerability</a:t>
            </a:r>
          </a:p>
        </p:txBody>
      </p:sp>
      <p:pic>
        <p:nvPicPr>
          <p:cNvPr id="34" name="Picture 33">
            <a:extLst>
              <a:ext uri="{FF2B5EF4-FFF2-40B4-BE49-F238E27FC236}">
                <a16:creationId xmlns:a16="http://schemas.microsoft.com/office/drawing/2014/main" id="{5FF43EC7-FBEC-CA22-F7AD-36434CB7F14E}"/>
              </a:ext>
            </a:extLst>
          </p:cNvPr>
          <p:cNvPicPr>
            <a:picLocks noChangeAspect="1"/>
          </p:cNvPicPr>
          <p:nvPr/>
        </p:nvPicPr>
        <p:blipFill>
          <a:blip r:embed="rId6"/>
          <a:stretch>
            <a:fillRect/>
          </a:stretch>
        </p:blipFill>
        <p:spPr>
          <a:xfrm>
            <a:off x="-18892" y="4838796"/>
            <a:ext cx="1058535" cy="1058535"/>
          </a:xfrm>
          <a:prstGeom prst="rect">
            <a:avLst/>
          </a:prstGeom>
        </p:spPr>
      </p:pic>
      <p:sp>
        <p:nvSpPr>
          <p:cNvPr id="35" name="TextBox 34">
            <a:extLst>
              <a:ext uri="{FF2B5EF4-FFF2-40B4-BE49-F238E27FC236}">
                <a16:creationId xmlns:a16="http://schemas.microsoft.com/office/drawing/2014/main" id="{9AAFEC0F-B096-D8E1-1CBD-0C1B844B7361}"/>
              </a:ext>
            </a:extLst>
          </p:cNvPr>
          <p:cNvSpPr txBox="1"/>
          <p:nvPr/>
        </p:nvSpPr>
        <p:spPr>
          <a:xfrm>
            <a:off x="34229" y="1186323"/>
            <a:ext cx="370614" cy="461665"/>
          </a:xfrm>
          <a:prstGeom prst="rect">
            <a:avLst/>
          </a:prstGeom>
          <a:noFill/>
        </p:spPr>
        <p:txBody>
          <a:bodyPr wrap="none" rtlCol="0">
            <a:spAutoFit/>
          </a:bodyPr>
          <a:lstStyle/>
          <a:p>
            <a:r>
              <a:rPr lang="en-US" sz="2400" b="1" dirty="0"/>
              <a:t>A</a:t>
            </a:r>
          </a:p>
        </p:txBody>
      </p:sp>
      <p:sp>
        <p:nvSpPr>
          <p:cNvPr id="36" name="TextBox 35">
            <a:extLst>
              <a:ext uri="{FF2B5EF4-FFF2-40B4-BE49-F238E27FC236}">
                <a16:creationId xmlns:a16="http://schemas.microsoft.com/office/drawing/2014/main" id="{5DCBABF4-EB6D-3E5B-D809-C055206F4786}"/>
              </a:ext>
            </a:extLst>
          </p:cNvPr>
          <p:cNvSpPr txBox="1"/>
          <p:nvPr/>
        </p:nvSpPr>
        <p:spPr>
          <a:xfrm>
            <a:off x="16289" y="2519659"/>
            <a:ext cx="357790" cy="461665"/>
          </a:xfrm>
          <a:prstGeom prst="rect">
            <a:avLst/>
          </a:prstGeom>
          <a:noFill/>
        </p:spPr>
        <p:txBody>
          <a:bodyPr wrap="none" rtlCol="0">
            <a:spAutoFit/>
          </a:bodyPr>
          <a:lstStyle/>
          <a:p>
            <a:r>
              <a:rPr lang="en-US" sz="2400" b="1" dirty="0"/>
              <a:t>B</a:t>
            </a:r>
          </a:p>
        </p:txBody>
      </p:sp>
      <p:sp>
        <p:nvSpPr>
          <p:cNvPr id="38" name="TextBox 37">
            <a:extLst>
              <a:ext uri="{FF2B5EF4-FFF2-40B4-BE49-F238E27FC236}">
                <a16:creationId xmlns:a16="http://schemas.microsoft.com/office/drawing/2014/main" id="{99BEBDD3-B248-EE7D-C30D-14D7A2A361E7}"/>
              </a:ext>
            </a:extLst>
          </p:cNvPr>
          <p:cNvSpPr txBox="1"/>
          <p:nvPr/>
        </p:nvSpPr>
        <p:spPr>
          <a:xfrm>
            <a:off x="10380" y="4515189"/>
            <a:ext cx="348172" cy="461665"/>
          </a:xfrm>
          <a:prstGeom prst="rect">
            <a:avLst/>
          </a:prstGeom>
          <a:noFill/>
        </p:spPr>
        <p:txBody>
          <a:bodyPr wrap="none" rtlCol="0">
            <a:spAutoFit/>
          </a:bodyPr>
          <a:lstStyle/>
          <a:p>
            <a:r>
              <a:rPr lang="en-US" sz="2400" b="1" dirty="0"/>
              <a:t>C</a:t>
            </a:r>
          </a:p>
        </p:txBody>
      </p:sp>
      <p:pic>
        <p:nvPicPr>
          <p:cNvPr id="39" name="Picture 38">
            <a:extLst>
              <a:ext uri="{FF2B5EF4-FFF2-40B4-BE49-F238E27FC236}">
                <a16:creationId xmlns:a16="http://schemas.microsoft.com/office/drawing/2014/main" id="{D87BC194-5801-C991-6706-153986308142}"/>
              </a:ext>
            </a:extLst>
          </p:cNvPr>
          <p:cNvPicPr>
            <a:picLocks noChangeAspect="1"/>
          </p:cNvPicPr>
          <p:nvPr/>
        </p:nvPicPr>
        <p:blipFill>
          <a:blip r:embed="rId7"/>
          <a:stretch>
            <a:fillRect/>
          </a:stretch>
        </p:blipFill>
        <p:spPr>
          <a:xfrm>
            <a:off x="1045558" y="5661662"/>
            <a:ext cx="508623" cy="508623"/>
          </a:xfrm>
          <a:prstGeom prst="rect">
            <a:avLst/>
          </a:prstGeom>
        </p:spPr>
      </p:pic>
      <p:pic>
        <p:nvPicPr>
          <p:cNvPr id="40" name="Picture 39">
            <a:extLst>
              <a:ext uri="{FF2B5EF4-FFF2-40B4-BE49-F238E27FC236}">
                <a16:creationId xmlns:a16="http://schemas.microsoft.com/office/drawing/2014/main" id="{E558B14F-AE66-754E-5423-EB26005421FD}"/>
              </a:ext>
            </a:extLst>
          </p:cNvPr>
          <p:cNvPicPr>
            <a:picLocks noChangeAspect="1"/>
          </p:cNvPicPr>
          <p:nvPr/>
        </p:nvPicPr>
        <p:blipFill>
          <a:blip r:embed="rId7"/>
          <a:stretch>
            <a:fillRect/>
          </a:stretch>
        </p:blipFill>
        <p:spPr>
          <a:xfrm>
            <a:off x="2574204" y="5650634"/>
            <a:ext cx="508623" cy="508623"/>
          </a:xfrm>
          <a:prstGeom prst="rect">
            <a:avLst/>
          </a:prstGeom>
        </p:spPr>
      </p:pic>
      <p:cxnSp>
        <p:nvCxnSpPr>
          <p:cNvPr id="42" name="Straight Connector 41">
            <a:extLst>
              <a:ext uri="{FF2B5EF4-FFF2-40B4-BE49-F238E27FC236}">
                <a16:creationId xmlns:a16="http://schemas.microsoft.com/office/drawing/2014/main" id="{244CB322-0310-75B5-FDB4-663DA5D39627}"/>
              </a:ext>
            </a:extLst>
          </p:cNvPr>
          <p:cNvCxnSpPr>
            <a:cxnSpLocks/>
          </p:cNvCxnSpPr>
          <p:nvPr/>
        </p:nvCxnSpPr>
        <p:spPr>
          <a:xfrm>
            <a:off x="7517253" y="2486882"/>
            <a:ext cx="1393474" cy="0"/>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BF026EE0-16DC-FBD9-00D5-7E4B6E0DB42C}"/>
              </a:ext>
            </a:extLst>
          </p:cNvPr>
          <p:cNvSpPr txBox="1"/>
          <p:nvPr/>
        </p:nvSpPr>
        <p:spPr>
          <a:xfrm>
            <a:off x="5190213" y="2672716"/>
            <a:ext cx="3793731" cy="338554"/>
          </a:xfrm>
          <a:prstGeom prst="rect">
            <a:avLst/>
          </a:prstGeom>
          <a:noFill/>
        </p:spPr>
        <p:txBody>
          <a:bodyPr wrap="none" rtlCol="0">
            <a:spAutoFit/>
          </a:bodyPr>
          <a:lstStyle/>
          <a:p>
            <a:r>
              <a:rPr lang="en-US" sz="1600" b="1" dirty="0">
                <a:solidFill>
                  <a:schemeClr val="accent1">
                    <a:lumMod val="75000"/>
                  </a:schemeClr>
                </a:solidFill>
              </a:rPr>
              <a:t>AI Agent Makes Low Quality Code Change </a:t>
            </a:r>
          </a:p>
        </p:txBody>
      </p:sp>
      <p:sp>
        <p:nvSpPr>
          <p:cNvPr id="45" name="TextBox 44">
            <a:extLst>
              <a:ext uri="{FF2B5EF4-FFF2-40B4-BE49-F238E27FC236}">
                <a16:creationId xmlns:a16="http://schemas.microsoft.com/office/drawing/2014/main" id="{82F98191-317F-415A-A8C7-42615A0A1902}"/>
              </a:ext>
            </a:extLst>
          </p:cNvPr>
          <p:cNvSpPr txBox="1"/>
          <p:nvPr/>
        </p:nvSpPr>
        <p:spPr>
          <a:xfrm>
            <a:off x="4710487" y="1302338"/>
            <a:ext cx="370614" cy="461665"/>
          </a:xfrm>
          <a:prstGeom prst="rect">
            <a:avLst/>
          </a:prstGeom>
          <a:noFill/>
        </p:spPr>
        <p:txBody>
          <a:bodyPr wrap="none" rtlCol="0">
            <a:spAutoFit/>
          </a:bodyPr>
          <a:lstStyle/>
          <a:p>
            <a:r>
              <a:rPr lang="en-US" sz="2400" b="1" dirty="0"/>
              <a:t>A</a:t>
            </a:r>
          </a:p>
        </p:txBody>
      </p:sp>
      <p:pic>
        <p:nvPicPr>
          <p:cNvPr id="49" name="Picture 48" descr="A cartoon of a person wearing a headset&#10;&#10;AI-generated content may be incorrect.">
            <a:extLst>
              <a:ext uri="{FF2B5EF4-FFF2-40B4-BE49-F238E27FC236}">
                <a16:creationId xmlns:a16="http://schemas.microsoft.com/office/drawing/2014/main" id="{59011B8A-96DA-4958-B689-1E217E9232E8}"/>
              </a:ext>
            </a:extLst>
          </p:cNvPr>
          <p:cNvPicPr>
            <a:picLocks noChangeAspect="1"/>
          </p:cNvPicPr>
          <p:nvPr/>
        </p:nvPicPr>
        <p:blipFill>
          <a:blip r:embed="rId8"/>
          <a:stretch>
            <a:fillRect/>
          </a:stretch>
        </p:blipFill>
        <p:spPr>
          <a:xfrm>
            <a:off x="4764885" y="1760578"/>
            <a:ext cx="912138" cy="912138"/>
          </a:xfrm>
          <a:prstGeom prst="rect">
            <a:avLst/>
          </a:prstGeom>
        </p:spPr>
      </p:pic>
      <p:pic>
        <p:nvPicPr>
          <p:cNvPr id="51" name="Picture 50">
            <a:extLst>
              <a:ext uri="{FF2B5EF4-FFF2-40B4-BE49-F238E27FC236}">
                <a16:creationId xmlns:a16="http://schemas.microsoft.com/office/drawing/2014/main" id="{40D461D3-D9BF-036D-F6E2-25EFAA6FFF12}"/>
              </a:ext>
            </a:extLst>
          </p:cNvPr>
          <p:cNvPicPr>
            <a:picLocks noChangeAspect="1"/>
          </p:cNvPicPr>
          <p:nvPr/>
        </p:nvPicPr>
        <p:blipFill>
          <a:blip r:embed="rId4"/>
          <a:stretch>
            <a:fillRect/>
          </a:stretch>
        </p:blipFill>
        <p:spPr>
          <a:xfrm flipH="1">
            <a:off x="7008958" y="1838522"/>
            <a:ext cx="461665" cy="618068"/>
          </a:xfrm>
          <a:prstGeom prst="rect">
            <a:avLst/>
          </a:prstGeom>
        </p:spPr>
      </p:pic>
      <p:cxnSp>
        <p:nvCxnSpPr>
          <p:cNvPr id="52" name="Straight Connector 51">
            <a:extLst>
              <a:ext uri="{FF2B5EF4-FFF2-40B4-BE49-F238E27FC236}">
                <a16:creationId xmlns:a16="http://schemas.microsoft.com/office/drawing/2014/main" id="{1B063189-B781-FF82-0696-753DD4A3E122}"/>
              </a:ext>
            </a:extLst>
          </p:cNvPr>
          <p:cNvCxnSpPr>
            <a:cxnSpLocks/>
          </p:cNvCxnSpPr>
          <p:nvPr/>
        </p:nvCxnSpPr>
        <p:spPr>
          <a:xfrm>
            <a:off x="7725647" y="4147171"/>
            <a:ext cx="1217916" cy="0"/>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725572D8-30ED-229A-8F5B-D8580134B992}"/>
              </a:ext>
            </a:extLst>
          </p:cNvPr>
          <p:cNvSpPr txBox="1"/>
          <p:nvPr/>
        </p:nvSpPr>
        <p:spPr>
          <a:xfrm>
            <a:off x="5283274" y="4285155"/>
            <a:ext cx="3013967" cy="338554"/>
          </a:xfrm>
          <a:prstGeom prst="rect">
            <a:avLst/>
          </a:prstGeom>
          <a:noFill/>
        </p:spPr>
        <p:txBody>
          <a:bodyPr wrap="none" rtlCol="0">
            <a:spAutoFit/>
          </a:bodyPr>
          <a:lstStyle/>
          <a:p>
            <a:r>
              <a:rPr lang="en-US" sz="1600" b="1" dirty="0">
                <a:solidFill>
                  <a:schemeClr val="accent1">
                    <a:lumMod val="75000"/>
                  </a:schemeClr>
                </a:solidFill>
              </a:rPr>
              <a:t>Human Rejects Low-Quality Code</a:t>
            </a:r>
          </a:p>
        </p:txBody>
      </p:sp>
      <p:sp>
        <p:nvSpPr>
          <p:cNvPr id="54" name="TextBox 53">
            <a:extLst>
              <a:ext uri="{FF2B5EF4-FFF2-40B4-BE49-F238E27FC236}">
                <a16:creationId xmlns:a16="http://schemas.microsoft.com/office/drawing/2014/main" id="{F11C01D7-73D7-F8B7-338B-4CA753763E6A}"/>
              </a:ext>
            </a:extLst>
          </p:cNvPr>
          <p:cNvSpPr txBox="1"/>
          <p:nvPr/>
        </p:nvSpPr>
        <p:spPr>
          <a:xfrm>
            <a:off x="4796840" y="3079474"/>
            <a:ext cx="370614" cy="461665"/>
          </a:xfrm>
          <a:prstGeom prst="rect">
            <a:avLst/>
          </a:prstGeom>
          <a:noFill/>
        </p:spPr>
        <p:txBody>
          <a:bodyPr wrap="none" rtlCol="0">
            <a:spAutoFit/>
          </a:bodyPr>
          <a:lstStyle/>
          <a:p>
            <a:r>
              <a:rPr lang="en-US" sz="2400" b="1" dirty="0"/>
              <a:t>B</a:t>
            </a:r>
          </a:p>
        </p:txBody>
      </p:sp>
      <p:pic>
        <p:nvPicPr>
          <p:cNvPr id="56" name="Picture 55">
            <a:extLst>
              <a:ext uri="{FF2B5EF4-FFF2-40B4-BE49-F238E27FC236}">
                <a16:creationId xmlns:a16="http://schemas.microsoft.com/office/drawing/2014/main" id="{7862D762-140A-2B4B-3575-1E4772E0CCD3}"/>
              </a:ext>
            </a:extLst>
          </p:cNvPr>
          <p:cNvPicPr>
            <a:picLocks noChangeAspect="1"/>
          </p:cNvPicPr>
          <p:nvPr/>
        </p:nvPicPr>
        <p:blipFill>
          <a:blip r:embed="rId4"/>
          <a:stretch>
            <a:fillRect/>
          </a:stretch>
        </p:blipFill>
        <p:spPr>
          <a:xfrm flipH="1">
            <a:off x="6023332" y="3537726"/>
            <a:ext cx="461665" cy="618068"/>
          </a:xfrm>
          <a:prstGeom prst="rect">
            <a:avLst/>
          </a:prstGeom>
        </p:spPr>
      </p:pic>
      <p:cxnSp>
        <p:nvCxnSpPr>
          <p:cNvPr id="57" name="Straight Connector 56">
            <a:extLst>
              <a:ext uri="{FF2B5EF4-FFF2-40B4-BE49-F238E27FC236}">
                <a16:creationId xmlns:a16="http://schemas.microsoft.com/office/drawing/2014/main" id="{F5ABF726-CD96-65FE-8018-76942E171322}"/>
              </a:ext>
            </a:extLst>
          </p:cNvPr>
          <p:cNvCxnSpPr>
            <a:cxnSpLocks/>
          </p:cNvCxnSpPr>
          <p:nvPr/>
        </p:nvCxnSpPr>
        <p:spPr>
          <a:xfrm>
            <a:off x="7689038" y="5941711"/>
            <a:ext cx="1234703" cy="0"/>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5FA0A455-A151-15EF-EB04-CDEA55434C8C}"/>
              </a:ext>
            </a:extLst>
          </p:cNvPr>
          <p:cNvSpPr txBox="1"/>
          <p:nvPr/>
        </p:nvSpPr>
        <p:spPr>
          <a:xfrm>
            <a:off x="4690393" y="6113028"/>
            <a:ext cx="4429995" cy="338554"/>
          </a:xfrm>
          <a:prstGeom prst="rect">
            <a:avLst/>
          </a:prstGeom>
          <a:noFill/>
        </p:spPr>
        <p:txBody>
          <a:bodyPr wrap="none" rtlCol="0">
            <a:spAutoFit/>
          </a:bodyPr>
          <a:lstStyle/>
          <a:p>
            <a:r>
              <a:rPr lang="en-US" sz="1600" b="1" dirty="0">
                <a:solidFill>
                  <a:schemeClr val="accent1">
                    <a:lumMod val="75000"/>
                  </a:schemeClr>
                </a:solidFill>
              </a:rPr>
              <a:t>AI Agent Attempts to Socially Pressure Maintainer</a:t>
            </a:r>
          </a:p>
        </p:txBody>
      </p:sp>
      <p:sp>
        <p:nvSpPr>
          <p:cNvPr id="59" name="TextBox 58">
            <a:extLst>
              <a:ext uri="{FF2B5EF4-FFF2-40B4-BE49-F238E27FC236}">
                <a16:creationId xmlns:a16="http://schemas.microsoft.com/office/drawing/2014/main" id="{AF48081B-0415-BABC-6E7D-39D056EB2CB4}"/>
              </a:ext>
            </a:extLst>
          </p:cNvPr>
          <p:cNvSpPr txBox="1"/>
          <p:nvPr/>
        </p:nvSpPr>
        <p:spPr>
          <a:xfrm>
            <a:off x="4723501" y="4757167"/>
            <a:ext cx="348172" cy="461665"/>
          </a:xfrm>
          <a:prstGeom prst="rect">
            <a:avLst/>
          </a:prstGeom>
          <a:noFill/>
        </p:spPr>
        <p:txBody>
          <a:bodyPr wrap="none" rtlCol="0">
            <a:spAutoFit/>
          </a:bodyPr>
          <a:lstStyle/>
          <a:p>
            <a:r>
              <a:rPr lang="en-US" sz="2400" b="1" dirty="0"/>
              <a:t>C</a:t>
            </a:r>
          </a:p>
        </p:txBody>
      </p:sp>
      <p:pic>
        <p:nvPicPr>
          <p:cNvPr id="60" name="Picture 59" descr="A cartoon of a person wearing a headset&#10;&#10;AI-generated content may be incorrect.">
            <a:extLst>
              <a:ext uri="{FF2B5EF4-FFF2-40B4-BE49-F238E27FC236}">
                <a16:creationId xmlns:a16="http://schemas.microsoft.com/office/drawing/2014/main" id="{52D2DD4F-B30A-489E-1CF8-EBD9F9F5EC21}"/>
              </a:ext>
            </a:extLst>
          </p:cNvPr>
          <p:cNvPicPr>
            <a:picLocks noChangeAspect="1"/>
          </p:cNvPicPr>
          <p:nvPr/>
        </p:nvPicPr>
        <p:blipFill>
          <a:blip r:embed="rId8"/>
          <a:stretch>
            <a:fillRect/>
          </a:stretch>
        </p:blipFill>
        <p:spPr>
          <a:xfrm>
            <a:off x="4777899" y="5215407"/>
            <a:ext cx="897622" cy="897622"/>
          </a:xfrm>
          <a:prstGeom prst="rect">
            <a:avLst/>
          </a:prstGeom>
        </p:spPr>
      </p:pic>
      <p:pic>
        <p:nvPicPr>
          <p:cNvPr id="61" name="Picture 60">
            <a:extLst>
              <a:ext uri="{FF2B5EF4-FFF2-40B4-BE49-F238E27FC236}">
                <a16:creationId xmlns:a16="http://schemas.microsoft.com/office/drawing/2014/main" id="{827654BB-2C8C-4DC9-DF28-B00BB7DFAAB7}"/>
              </a:ext>
            </a:extLst>
          </p:cNvPr>
          <p:cNvPicPr>
            <a:picLocks noChangeAspect="1"/>
          </p:cNvPicPr>
          <p:nvPr/>
        </p:nvPicPr>
        <p:blipFill>
          <a:blip r:embed="rId4"/>
          <a:stretch>
            <a:fillRect/>
          </a:stretch>
        </p:blipFill>
        <p:spPr>
          <a:xfrm flipH="1">
            <a:off x="6108130" y="5317719"/>
            <a:ext cx="461665" cy="618068"/>
          </a:xfrm>
          <a:prstGeom prst="rect">
            <a:avLst/>
          </a:prstGeom>
        </p:spPr>
      </p:pic>
      <p:pic>
        <p:nvPicPr>
          <p:cNvPr id="62" name="Picture 61">
            <a:extLst>
              <a:ext uri="{FF2B5EF4-FFF2-40B4-BE49-F238E27FC236}">
                <a16:creationId xmlns:a16="http://schemas.microsoft.com/office/drawing/2014/main" id="{AEAD6418-46CE-878A-BDD2-FB76B2AB4A76}"/>
              </a:ext>
            </a:extLst>
          </p:cNvPr>
          <p:cNvPicPr>
            <a:picLocks noChangeAspect="1"/>
          </p:cNvPicPr>
          <p:nvPr/>
        </p:nvPicPr>
        <p:blipFill>
          <a:blip r:embed="rId9"/>
          <a:stretch>
            <a:fillRect/>
          </a:stretch>
        </p:blipFill>
        <p:spPr>
          <a:xfrm>
            <a:off x="6716143" y="3419351"/>
            <a:ext cx="791089" cy="791089"/>
          </a:xfrm>
          <a:prstGeom prst="rect">
            <a:avLst/>
          </a:prstGeom>
        </p:spPr>
      </p:pic>
      <p:pic>
        <p:nvPicPr>
          <p:cNvPr id="63" name="Picture 62">
            <a:extLst>
              <a:ext uri="{FF2B5EF4-FFF2-40B4-BE49-F238E27FC236}">
                <a16:creationId xmlns:a16="http://schemas.microsoft.com/office/drawing/2014/main" id="{8F4B1272-2513-9C10-0839-03ED5D79ADF3}"/>
              </a:ext>
            </a:extLst>
          </p:cNvPr>
          <p:cNvPicPr>
            <a:picLocks noChangeAspect="1"/>
          </p:cNvPicPr>
          <p:nvPr/>
        </p:nvPicPr>
        <p:blipFill>
          <a:blip r:embed="rId10"/>
          <a:stretch>
            <a:fillRect/>
          </a:stretch>
        </p:blipFill>
        <p:spPr>
          <a:xfrm>
            <a:off x="4781400" y="3400621"/>
            <a:ext cx="943990" cy="943990"/>
          </a:xfrm>
          <a:prstGeom prst="rect">
            <a:avLst/>
          </a:prstGeom>
        </p:spPr>
      </p:pic>
      <p:pic>
        <p:nvPicPr>
          <p:cNvPr id="68" name="Picture 67">
            <a:extLst>
              <a:ext uri="{FF2B5EF4-FFF2-40B4-BE49-F238E27FC236}">
                <a16:creationId xmlns:a16="http://schemas.microsoft.com/office/drawing/2014/main" id="{9683217A-21F6-87B2-8546-8504C72C8393}"/>
              </a:ext>
            </a:extLst>
          </p:cNvPr>
          <p:cNvPicPr>
            <a:picLocks noChangeAspect="1"/>
          </p:cNvPicPr>
          <p:nvPr/>
        </p:nvPicPr>
        <p:blipFill>
          <a:blip r:embed="rId11"/>
          <a:stretch>
            <a:fillRect/>
          </a:stretch>
        </p:blipFill>
        <p:spPr>
          <a:xfrm>
            <a:off x="6109089" y="1807652"/>
            <a:ext cx="635000" cy="635000"/>
          </a:xfrm>
          <a:prstGeom prst="rect">
            <a:avLst/>
          </a:prstGeom>
        </p:spPr>
      </p:pic>
      <p:pic>
        <p:nvPicPr>
          <p:cNvPr id="71" name="Picture 70">
            <a:extLst>
              <a:ext uri="{FF2B5EF4-FFF2-40B4-BE49-F238E27FC236}">
                <a16:creationId xmlns:a16="http://schemas.microsoft.com/office/drawing/2014/main" id="{F55562E3-E503-BBD2-5938-E7AEC083F8E0}"/>
              </a:ext>
            </a:extLst>
          </p:cNvPr>
          <p:cNvPicPr>
            <a:picLocks noChangeAspect="1"/>
          </p:cNvPicPr>
          <p:nvPr/>
        </p:nvPicPr>
        <p:blipFill>
          <a:blip r:embed="rId12"/>
          <a:stretch>
            <a:fillRect/>
          </a:stretch>
        </p:blipFill>
        <p:spPr>
          <a:xfrm>
            <a:off x="6733030" y="5033067"/>
            <a:ext cx="897621" cy="897621"/>
          </a:xfrm>
          <a:prstGeom prst="rect">
            <a:avLst/>
          </a:prstGeom>
        </p:spPr>
      </p:pic>
    </p:spTree>
    <p:extLst>
      <p:ext uri="{BB962C8B-B14F-4D97-AF65-F5344CB8AC3E}">
        <p14:creationId xmlns:p14="http://schemas.microsoft.com/office/powerpoint/2010/main" val="134382592"/>
      </p:ext>
    </p:extLst>
  </p:cSld>
  <p:clrMapOvr>
    <a:masterClrMapping/>
  </p:clrMapOvr>
</p:sld>
</file>

<file path=ppt/theme/theme1.xml><?xml version="1.0" encoding="utf-8"?>
<a:theme xmlns:a="http://schemas.openxmlformats.org/drawingml/2006/main" name="Purdue1">
  <a:themeElements>
    <a:clrScheme name="PurdueColors">
      <a:dk1>
        <a:srgbClr val="000000"/>
      </a:dk1>
      <a:lt1>
        <a:srgbClr val="000000"/>
      </a:lt1>
      <a:dk2>
        <a:srgbClr val="C4BFC0"/>
      </a:dk2>
      <a:lt2>
        <a:srgbClr val="C9B991"/>
      </a:lt2>
      <a:accent1>
        <a:srgbClr val="8E6F3E"/>
      </a:accent1>
      <a:accent2>
        <a:srgbClr val="555960"/>
      </a:accent2>
      <a:accent3>
        <a:srgbClr val="C9B991"/>
      </a:accent3>
      <a:accent4>
        <a:srgbClr val="FFFFFF"/>
      </a:accent4>
      <a:accent5>
        <a:srgbClr val="000000"/>
      </a:accent5>
      <a:accent6>
        <a:srgbClr val="555960"/>
      </a:accent6>
      <a:hlink>
        <a:srgbClr val="000000"/>
      </a:hlink>
      <a:folHlink>
        <a:srgbClr val="55596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U-CoBrand_Template_Gold_Theme_Std_Screen_2.pptx" id="{33130098-72E9-B14B-8D33-14895F32E203}" vid="{24A02D5D-460C-B047-B557-67731F776B7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 dockstate="right" visibility="0" width="350" row="0">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9E3AD06B-D8D1-A94A-84D8-5094694EB87E}">
  <we:reference id="wa104381063" version="1.0.0.1" store="en-001" storeType="OMEX"/>
  <we:alternateReferences>
    <we:reference id="WA104381063" version="1.0.0.1" store=""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F453CD45-6964-F347-9664-107D0DA57BDB}">
  <we:reference id="wa200010001" version="1.0.0.1" store="en-US" storeType="OMEX"/>
  <we:alternateReferences>
    <we:reference id="wa200010001" version="1.0.0.1" store="wa20001000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PU-CoBrand_Template_Gold_Theme_Std_Screen_2</Template>
  <TotalTime>87416</TotalTime>
  <Words>4616</Words>
  <Application>Microsoft Macintosh PowerPoint</Application>
  <PresentationFormat>On-screen Show (4:3)</PresentationFormat>
  <Paragraphs>312</Paragraphs>
  <Slides>14</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Söhne</vt:lpstr>
      <vt:lpstr>Times</vt:lpstr>
      <vt:lpstr>Acumin Pro</vt:lpstr>
      <vt:lpstr>Arial</vt:lpstr>
      <vt:lpstr>Calibri</vt:lpstr>
      <vt:lpstr>Wingdings</vt:lpstr>
      <vt:lpstr>Purdue1</vt:lpstr>
      <vt:lpstr>PowerPoint Presentation</vt:lpstr>
      <vt:lpstr>The Supply Chain Security Landscape – Who Checks the Contributors and Agents?</vt:lpstr>
      <vt:lpstr>The Supply Chain Security Landscape – Who Checks the Contributors and Agents?</vt:lpstr>
      <vt:lpstr>Why Artifacts-Based Techniques Aren't Enough: Real Stories</vt:lpstr>
      <vt:lpstr>What We Propose: ARMS</vt:lpstr>
      <vt:lpstr>Operationalizing ARMS: Proposed Experiments</vt:lpstr>
      <vt:lpstr>Summary &amp; Next Steps</vt:lpstr>
      <vt:lpstr>PowerPoint Presentation</vt:lpstr>
      <vt:lpstr>Why Artifacts-Based Techniques Aren't Enough: Real Stories</vt:lpstr>
      <vt:lpstr>Why Artifacts-Based Techniques Alone Aren't Enough</vt:lpstr>
      <vt:lpstr>What We Propose: ARMS</vt:lpstr>
      <vt:lpstr>Security Signals &amp; Reputation Scoring</vt:lpstr>
      <vt:lpstr>Proposed Experiments: Agent Identification</vt:lpstr>
      <vt:lpstr>Proposed Experiments: Metrics &amp; Behavior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Anandayuvaraj, Dharun</dc:creator>
  <cp:lastModifiedBy>Kelechi Gabriel Kalu</cp:lastModifiedBy>
  <cp:revision>76</cp:revision>
  <dcterms:created xsi:type="dcterms:W3CDTF">2020-02-21T23:00:33Z</dcterms:created>
  <dcterms:modified xsi:type="dcterms:W3CDTF">2026-04-28T04:59:40Z</dcterms:modified>
</cp:coreProperties>
</file>